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95" r:id="rId1"/>
    <p:sldMasterId id="2147483911" r:id="rId2"/>
  </p:sldMasterIdLst>
  <p:notesMasterIdLst>
    <p:notesMasterId r:id="rId61"/>
  </p:notesMasterIdLst>
  <p:sldIdLst>
    <p:sldId id="256" r:id="rId3"/>
    <p:sldId id="257" r:id="rId4"/>
    <p:sldId id="258" r:id="rId5"/>
    <p:sldId id="259" r:id="rId6"/>
    <p:sldId id="271" r:id="rId7"/>
    <p:sldId id="260" r:id="rId8"/>
    <p:sldId id="281" r:id="rId9"/>
    <p:sldId id="270" r:id="rId10"/>
    <p:sldId id="267" r:id="rId11"/>
    <p:sldId id="264" r:id="rId12"/>
    <p:sldId id="283" r:id="rId13"/>
    <p:sldId id="286" r:id="rId14"/>
    <p:sldId id="287" r:id="rId15"/>
    <p:sldId id="288" r:id="rId16"/>
    <p:sldId id="289" r:id="rId17"/>
    <p:sldId id="304" r:id="rId18"/>
    <p:sldId id="290" r:id="rId19"/>
    <p:sldId id="291" r:id="rId20"/>
    <p:sldId id="293" r:id="rId21"/>
    <p:sldId id="285" r:id="rId22"/>
    <p:sldId id="294" r:id="rId23"/>
    <p:sldId id="282" r:id="rId24"/>
    <p:sldId id="295" r:id="rId25"/>
    <p:sldId id="296" r:id="rId26"/>
    <p:sldId id="297" r:id="rId27"/>
    <p:sldId id="298" r:id="rId28"/>
    <p:sldId id="299" r:id="rId29"/>
    <p:sldId id="300" r:id="rId30"/>
    <p:sldId id="305" r:id="rId31"/>
    <p:sldId id="301" r:id="rId32"/>
    <p:sldId id="302" r:id="rId33"/>
    <p:sldId id="403" r:id="rId34"/>
    <p:sldId id="440" r:id="rId35"/>
    <p:sldId id="404" r:id="rId36"/>
    <p:sldId id="407" r:id="rId37"/>
    <p:sldId id="406" r:id="rId38"/>
    <p:sldId id="408" r:id="rId39"/>
    <p:sldId id="410" r:id="rId40"/>
    <p:sldId id="442" r:id="rId41"/>
    <p:sldId id="443" r:id="rId42"/>
    <p:sldId id="261" r:id="rId43"/>
    <p:sldId id="411" r:id="rId44"/>
    <p:sldId id="412" r:id="rId45"/>
    <p:sldId id="394" r:id="rId46"/>
    <p:sldId id="395" r:id="rId47"/>
    <p:sldId id="396" r:id="rId48"/>
    <p:sldId id="397" r:id="rId49"/>
    <p:sldId id="398" r:id="rId50"/>
    <p:sldId id="399" r:id="rId51"/>
    <p:sldId id="446" r:id="rId52"/>
    <p:sldId id="428" r:id="rId53"/>
    <p:sldId id="400" r:id="rId54"/>
    <p:sldId id="413" r:id="rId55"/>
    <p:sldId id="263" r:id="rId56"/>
    <p:sldId id="415" r:id="rId57"/>
    <p:sldId id="280" r:id="rId58"/>
    <p:sldId id="409" r:id="rId59"/>
    <p:sldId id="303"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32FF"/>
    <a:srgbClr val="0054FF"/>
    <a:srgbClr val="002164"/>
    <a:srgbClr val="284B87"/>
    <a:srgbClr val="FF9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8"/>
    <p:restoredTop sz="85976" autoAdjust="0"/>
  </p:normalViewPr>
  <p:slideViewPr>
    <p:cSldViewPr snapToGrid="0" snapToObjects="1">
      <p:cViewPr varScale="1">
        <p:scale>
          <a:sx n="97" d="100"/>
          <a:sy n="97" d="100"/>
        </p:scale>
        <p:origin x="1264"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384"/>
    </p:cViewPr>
  </p:sorterViewPr>
  <p:notesViewPr>
    <p:cSldViewPr snapToGrid="0" snapToObjects="1">
      <p:cViewPr varScale="1">
        <p:scale>
          <a:sx n="84" d="100"/>
          <a:sy n="84" d="100"/>
        </p:scale>
        <p:origin x="2632"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D59C3-BCF5-BC45-87ED-AF8758B445C8}" type="datetimeFigureOut">
              <a:rPr lang="en-US" smtClean="0"/>
              <a:t>8/21/22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2884E-AB51-CE46-B606-030E2D62BAA2}" type="slidenum">
              <a:rPr lang="en-US" smtClean="0"/>
              <a:t>‹#›</a:t>
            </a:fld>
            <a:endParaRPr lang="en-US"/>
          </a:p>
        </p:txBody>
      </p:sp>
    </p:spTree>
    <p:extLst>
      <p:ext uri="{BB962C8B-B14F-4D97-AF65-F5344CB8AC3E}">
        <p14:creationId xmlns:p14="http://schemas.microsoft.com/office/powerpoint/2010/main" val="150749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4A2884E-AB51-CE46-B606-030E2D62BAA2}" type="slidenum">
              <a:rPr lang="en-US" smtClean="0"/>
              <a:t>0</a:t>
            </a:fld>
            <a:endParaRPr lang="en-US"/>
          </a:p>
        </p:txBody>
      </p:sp>
    </p:spTree>
    <p:extLst>
      <p:ext uri="{BB962C8B-B14F-4D97-AF65-F5344CB8AC3E}">
        <p14:creationId xmlns:p14="http://schemas.microsoft.com/office/powerpoint/2010/main" val="130252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BA4CAD-3D3D-D748-BF39-30BA0D0EC9D3}"/>
              </a:ext>
            </a:extLst>
          </p:cNvPr>
          <p:cNvSpPr>
            <a:spLocks noGrp="1" noChangeArrowheads="1"/>
          </p:cNvSpPr>
          <p:nvPr>
            <p:ph type="sldNum" sz="quarter" idx="5"/>
          </p:nvPr>
        </p:nvSpPr>
        <p:spPr>
          <a:ln/>
        </p:spPr>
        <p:txBody>
          <a:bodyPr/>
          <a:lstStyle/>
          <a:p>
            <a:fld id="{E2FF655B-5904-6B4C-AD4D-85229D79636D}" type="slidenum">
              <a:rPr lang="en-US" altLang="en-US"/>
              <a:pPr/>
              <a:t>1</a:t>
            </a:fld>
            <a:endParaRPr lang="en-US" altLang="en-US"/>
          </a:p>
        </p:txBody>
      </p:sp>
      <p:sp>
        <p:nvSpPr>
          <p:cNvPr id="34818" name="Rectangle 2">
            <a:extLst>
              <a:ext uri="{FF2B5EF4-FFF2-40B4-BE49-F238E27FC236}">
                <a16:creationId xmlns:a16="http://schemas.microsoft.com/office/drawing/2014/main" id="{303FC5CC-1926-6D41-8CCC-040396D5EB13}"/>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B09A4E0D-CAAF-D049-AFEC-273D98A5991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FC0949-0E37-5C4F-BB77-13B5E17B84F6}"/>
              </a:ext>
            </a:extLst>
          </p:cNvPr>
          <p:cNvSpPr>
            <a:spLocks noGrp="1" noChangeArrowheads="1"/>
          </p:cNvSpPr>
          <p:nvPr>
            <p:ph type="sldNum" sz="quarter" idx="5"/>
          </p:nvPr>
        </p:nvSpPr>
        <p:spPr>
          <a:ln/>
        </p:spPr>
        <p:txBody>
          <a:bodyPr/>
          <a:lstStyle/>
          <a:p>
            <a:fld id="{8B05A8FD-F24D-4846-92C5-F967634845EB}" type="slidenum">
              <a:rPr lang="en-US" altLang="en-US"/>
              <a:pPr/>
              <a:t>2</a:t>
            </a:fld>
            <a:endParaRPr lang="en-US" altLang="en-US"/>
          </a:p>
        </p:txBody>
      </p:sp>
      <p:sp>
        <p:nvSpPr>
          <p:cNvPr id="35842" name="Rectangle 2">
            <a:extLst>
              <a:ext uri="{FF2B5EF4-FFF2-40B4-BE49-F238E27FC236}">
                <a16:creationId xmlns:a16="http://schemas.microsoft.com/office/drawing/2014/main" id="{8E8AAC83-EEEB-E54D-A90B-EEBDC4D6AB1A}"/>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A3B07EEC-C71A-4143-B9EE-5972C8FA8193}"/>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F5F4CA-C518-3F42-AF81-B53813F91B24}"/>
              </a:ext>
            </a:extLst>
          </p:cNvPr>
          <p:cNvSpPr>
            <a:spLocks noGrp="1" noChangeArrowheads="1"/>
          </p:cNvSpPr>
          <p:nvPr>
            <p:ph type="sldNum" sz="quarter" idx="5"/>
          </p:nvPr>
        </p:nvSpPr>
        <p:spPr>
          <a:ln/>
        </p:spPr>
        <p:txBody>
          <a:bodyPr/>
          <a:lstStyle/>
          <a:p>
            <a:fld id="{C7B85581-CD5E-6148-AC9E-69B9111D85A1}" type="slidenum">
              <a:rPr lang="en-US" altLang="en-US"/>
              <a:pPr/>
              <a:t>3</a:t>
            </a:fld>
            <a:endParaRPr lang="en-US" altLang="en-US"/>
          </a:p>
        </p:txBody>
      </p:sp>
      <p:sp>
        <p:nvSpPr>
          <p:cNvPr id="36866" name="Rectangle 2">
            <a:extLst>
              <a:ext uri="{FF2B5EF4-FFF2-40B4-BE49-F238E27FC236}">
                <a16:creationId xmlns:a16="http://schemas.microsoft.com/office/drawing/2014/main" id="{7F56D796-2DE5-D044-80D7-6AE5FB1A8BD5}"/>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3E5CE9E8-CBD2-1E4D-B1B2-E9FDA9F30B6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39B46A5-3108-3E4B-9C0D-F245876BAA75}"/>
              </a:ext>
            </a:extLst>
          </p:cNvPr>
          <p:cNvSpPr>
            <a:spLocks noGrp="1" noChangeArrowheads="1"/>
          </p:cNvSpPr>
          <p:nvPr>
            <p:ph type="sldNum" sz="quarter" idx="5"/>
          </p:nvPr>
        </p:nvSpPr>
        <p:spPr>
          <a:ln/>
        </p:spPr>
        <p:txBody>
          <a:bodyPr/>
          <a:lstStyle/>
          <a:p>
            <a:fld id="{7A0EA033-8B87-A848-8135-28C5AAD31E07}" type="slidenum">
              <a:rPr lang="en-US" altLang="en-US"/>
              <a:pPr/>
              <a:t>5</a:t>
            </a:fld>
            <a:endParaRPr lang="en-US" altLang="en-US"/>
          </a:p>
        </p:txBody>
      </p:sp>
      <p:sp>
        <p:nvSpPr>
          <p:cNvPr id="37890" name="Rectangle 2">
            <a:extLst>
              <a:ext uri="{FF2B5EF4-FFF2-40B4-BE49-F238E27FC236}">
                <a16:creationId xmlns:a16="http://schemas.microsoft.com/office/drawing/2014/main" id="{4E569E0D-14AF-9941-91AA-896945834D00}"/>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9AB33308-A35C-A14E-BDD1-FD16C6853E1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3459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EF4422-D33B-3340-AF9E-DB600824EAF5}"/>
              </a:ext>
            </a:extLst>
          </p:cNvPr>
          <p:cNvSpPr>
            <a:spLocks noGrp="1" noChangeArrowheads="1"/>
          </p:cNvSpPr>
          <p:nvPr>
            <p:ph type="sldNum" sz="quarter" idx="5"/>
          </p:nvPr>
        </p:nvSpPr>
        <p:spPr>
          <a:ln/>
        </p:spPr>
        <p:txBody>
          <a:bodyPr/>
          <a:lstStyle/>
          <a:p>
            <a:fld id="{D7812A30-F968-3547-BBF1-7CD2C6D2547E}" type="slidenum">
              <a:rPr lang="en-US" altLang="en-US"/>
              <a:pPr/>
              <a:t>7</a:t>
            </a:fld>
            <a:endParaRPr lang="en-US" altLang="en-US"/>
          </a:p>
        </p:txBody>
      </p:sp>
      <p:sp>
        <p:nvSpPr>
          <p:cNvPr id="47106" name="Rectangle 2">
            <a:extLst>
              <a:ext uri="{FF2B5EF4-FFF2-40B4-BE49-F238E27FC236}">
                <a16:creationId xmlns:a16="http://schemas.microsoft.com/office/drawing/2014/main" id="{D59FD046-48AB-0F40-B7AE-1946E8DB0E77}"/>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D615D9B0-D0E7-9649-ADC8-08325916EF1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851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CF7E-FB46-3B48-B977-64FFA50F73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474168-492A-8C45-A7AE-721DFF49F0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06FD6F69-1A67-374A-B49A-C20D80692088}"/>
              </a:ext>
            </a:extLst>
          </p:cNvPr>
          <p:cNvSpPr/>
          <p:nvPr userDrawn="1"/>
        </p:nvSpPr>
        <p:spPr>
          <a:xfrm>
            <a:off x="-7882" y="0"/>
            <a:ext cx="12199882" cy="1797804"/>
          </a:xfrm>
          <a:prstGeom prst="rect">
            <a:avLst/>
          </a:prstGeom>
          <a:solidFill>
            <a:srgbClr val="002060">
              <a:alpha val="7059"/>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Tree>
    <p:extLst>
      <p:ext uri="{BB962C8B-B14F-4D97-AF65-F5344CB8AC3E}">
        <p14:creationId xmlns:p14="http://schemas.microsoft.com/office/powerpoint/2010/main" val="113470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3EB6-81CC-0F4B-B6B9-719D277A4B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0C89C8-F198-704C-9C87-3C64FBB718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9B2A61-B83E-6E41-918C-532420647DF8}"/>
              </a:ext>
            </a:extLst>
          </p:cNvPr>
          <p:cNvSpPr>
            <a:spLocks noGrp="1"/>
          </p:cNvSpPr>
          <p:nvPr>
            <p:ph type="dt" sz="half" idx="10"/>
          </p:nvPr>
        </p:nvSpPr>
        <p:spPr/>
        <p:txBody>
          <a:bodyPr/>
          <a:lstStyle/>
          <a:p>
            <a:fld id="{657B4C05-CC1E-984E-9930-1DFA8CFF9417}" type="datetime3">
              <a:rPr lang="en-US" smtClean="0"/>
              <a:t>21 August 2022</a:t>
            </a:fld>
            <a:endParaRPr lang="en-US" dirty="0"/>
          </a:p>
        </p:txBody>
      </p:sp>
      <p:sp>
        <p:nvSpPr>
          <p:cNvPr id="5" name="Footer Placeholder 4">
            <a:extLst>
              <a:ext uri="{FF2B5EF4-FFF2-40B4-BE49-F238E27FC236}">
                <a16:creationId xmlns:a16="http://schemas.microsoft.com/office/drawing/2014/main" id="{EF7F5303-AE18-8D45-B279-836E3386855C}"/>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27BCABEA-224B-EF4C-A3FD-998E916FEE5D}"/>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a:extLst>
              <a:ext uri="{FF2B5EF4-FFF2-40B4-BE49-F238E27FC236}">
                <a16:creationId xmlns:a16="http://schemas.microsoft.com/office/drawing/2014/main" id="{5C831386-9084-3445-BE77-7A0A619E0065}"/>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46665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999B44-FF35-0E4B-8943-9706120AA8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E3A414-E73A-2B45-AEF6-3D9856E160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D9A0C-1C2C-7444-A55C-3953C420C4E8}"/>
              </a:ext>
            </a:extLst>
          </p:cNvPr>
          <p:cNvSpPr>
            <a:spLocks noGrp="1"/>
          </p:cNvSpPr>
          <p:nvPr>
            <p:ph type="dt" sz="half" idx="10"/>
          </p:nvPr>
        </p:nvSpPr>
        <p:spPr/>
        <p:txBody>
          <a:bodyPr/>
          <a:lstStyle/>
          <a:p>
            <a:fld id="{7D95B14D-F989-2A4E-B0AF-6542590B9072}" type="datetime3">
              <a:rPr lang="en-US" smtClean="0"/>
              <a:t>21 August 2022</a:t>
            </a:fld>
            <a:endParaRPr lang="en-US" dirty="0"/>
          </a:p>
        </p:txBody>
      </p:sp>
      <p:sp>
        <p:nvSpPr>
          <p:cNvPr id="5" name="Footer Placeholder 4">
            <a:extLst>
              <a:ext uri="{FF2B5EF4-FFF2-40B4-BE49-F238E27FC236}">
                <a16:creationId xmlns:a16="http://schemas.microsoft.com/office/drawing/2014/main" id="{81B875FF-65D2-F24C-A4D0-830418E57165}"/>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59924567-15FA-C64F-8B2F-CD4E1CC5AC0C}"/>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a:extLst>
              <a:ext uri="{FF2B5EF4-FFF2-40B4-BE49-F238E27FC236}">
                <a16:creationId xmlns:a16="http://schemas.microsoft.com/office/drawing/2014/main" id="{67E6705D-97CD-E44C-BAA3-2FA300608E62}"/>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081684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61F76-998F-3A47-8839-D7A4C07354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694EA5-BBEA-7345-AFAA-5F19855C7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5B30F3-764B-7443-BD9E-B13FD8821FA2}"/>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EC188714-FB61-D840-9B99-BCE407A69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A35A3-7B56-AE4B-8F7B-B5F36E42D78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210305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6AD-0526-134D-9EA2-50048B4FD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DFC9A6-4051-F849-9AA5-08462F4F57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34FE6-C6E0-0A45-A74C-352977AE6467}"/>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53789703-58D0-014B-8F09-94313E131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7AA52-4BF2-EC48-A81F-E4F1DFBBDC6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4804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30EF-F4E4-AF47-A2DA-BF81F70370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5C8683-5642-D94C-BB37-44368DCB3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AFC18-B983-FE45-A6EC-0D2377F4A1EF}"/>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3A88D5FD-6B4F-7E44-9287-3D7AC852B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2A450-0012-624E-B022-F917D0E6BDE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85824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CBFB-F96E-CF42-BBB3-953AF76FE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2C055-8EE3-6F46-B904-0DF57BDF83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8CF5B9-AACA-4B43-B486-7C33DE64BF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3E778D-66F2-0243-B1BA-3C917955BBA9}"/>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CCC6CC27-565D-FC43-BB5F-864A74768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8B8496-1DC2-4F4E-AE7C-A5345D5FE84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63150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6535-315F-FC41-A28C-17CB600950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006DA7-B146-FD4C-8BA0-F018C5409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1BD45D-C52A-F54D-9581-2129FD65E9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F55095-DC27-B647-B63C-D95583BA4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AEFF56-FF96-B74A-A763-5A4011B8FB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69D8A-E1DF-3D42-9004-32E145C8394B}"/>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8" name="Footer Placeholder 7">
            <a:extLst>
              <a:ext uri="{FF2B5EF4-FFF2-40B4-BE49-F238E27FC236}">
                <a16:creationId xmlns:a16="http://schemas.microsoft.com/office/drawing/2014/main" id="{F92D6BA3-CC24-BF44-A911-B319E2EA5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5E851-7F1B-4846-BD4F-46B4CC66562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1808268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EC7E-F766-F446-AFB1-62E34ECBD7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80A70E-217F-8C41-A949-294713730B30}"/>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4" name="Footer Placeholder 3">
            <a:extLst>
              <a:ext uri="{FF2B5EF4-FFF2-40B4-BE49-F238E27FC236}">
                <a16:creationId xmlns:a16="http://schemas.microsoft.com/office/drawing/2014/main" id="{4BA5E3D6-B075-A942-AEBD-47144F2072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DF8348-CCC6-C64B-952D-F8649A412241}"/>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223311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585D2-C33A-6A44-961D-104A4E1389A6}"/>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3" name="Footer Placeholder 2">
            <a:extLst>
              <a:ext uri="{FF2B5EF4-FFF2-40B4-BE49-F238E27FC236}">
                <a16:creationId xmlns:a16="http://schemas.microsoft.com/office/drawing/2014/main" id="{70BA5083-F53C-3F42-ABA2-7E9D3CB617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F506F-F962-8546-BAAF-3A2FE791EE4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1507695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4D0E0-E580-7049-B728-F6A763DDE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837528-0045-1745-9E4B-97B864C35A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AE29AA-6E0A-8444-A5D4-8BF8C9469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74235-7FB5-A44E-9FBD-8AD1AB4637A3}"/>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4F746BB6-C20C-FD4C-8F64-A31FD95A8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94997-51BB-E043-B98E-394018CBD46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93037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5109-E9F6-4E40-B084-F201F2994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FE277-EE8D-BF4A-B42C-BB51A8F440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35F29877-3334-5D4F-BFDC-5375421D2D98}"/>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1163947405"/>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B65CC-99D8-314D-9796-59EB98C71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8ABC01-8AE4-774B-A250-788334FEA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C2AA4-8377-CE43-AEE0-915C14728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7CCFA-1952-BA40-A391-5BF1380A4352}"/>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3D3ABB9B-43A5-C74C-B179-0DC882697F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32883-2B0E-EA40-BC87-FF02D9E001D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4193455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9C9A-C072-9244-8063-67F995C101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33F80F-6E6B-C844-AC08-E8A63FBBDC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9159D-54B5-8643-A316-840B1A508544}"/>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3A506279-899B-9440-BDC9-7209B62B8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98444-BD70-8B44-BC6F-A76E3DBF156D}"/>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298252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C23CE5-FC35-3A48-90FE-7B1950F301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CE72A-8D9B-1A47-9F5A-203018B15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BA576-B8C6-C243-9AE0-F9C86654ACAA}"/>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AD16FDE8-1F7B-A748-BD46-0942972EA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5302B-BA6C-3A4C-8A1B-9979555F372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36024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1B0A-D44D-F041-8759-BD9FB3F27D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3CA5B-A313-7A48-B2D4-A898C08B82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5" name="Picture 4">
            <a:extLst>
              <a:ext uri="{FF2B5EF4-FFF2-40B4-BE49-F238E27FC236}">
                <a16:creationId xmlns:a16="http://schemas.microsoft.com/office/drawing/2014/main" id="{337B2671-D896-254D-A035-7F23AFE7BF52}"/>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7120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F9BB-64A1-B44C-BA9D-BF06D6793C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037D79-DA95-AA4F-8A76-A169FDD752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57D7B-8BF6-4F40-8B3F-CDD981926BE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A32008-1E24-314E-AEAC-F8FE2CB21FD5}"/>
              </a:ext>
            </a:extLst>
          </p:cNvPr>
          <p:cNvSpPr>
            <a:spLocks noGrp="1"/>
          </p:cNvSpPr>
          <p:nvPr>
            <p:ph type="dt" sz="half" idx="10"/>
          </p:nvPr>
        </p:nvSpPr>
        <p:spPr/>
        <p:txBody>
          <a:bodyPr/>
          <a:lstStyle/>
          <a:p>
            <a:fld id="{AC744AB0-2FEC-7F4A-A9C7-810BDEE4ECD3}" type="datetime3">
              <a:rPr lang="en-US" smtClean="0"/>
              <a:t>21 August 2022</a:t>
            </a:fld>
            <a:endParaRPr lang="en-US" dirty="0"/>
          </a:p>
        </p:txBody>
      </p:sp>
      <p:sp>
        <p:nvSpPr>
          <p:cNvPr id="6" name="Footer Placeholder 5">
            <a:extLst>
              <a:ext uri="{FF2B5EF4-FFF2-40B4-BE49-F238E27FC236}">
                <a16:creationId xmlns:a16="http://schemas.microsoft.com/office/drawing/2014/main" id="{3EE0B1D1-700D-E440-B572-538AC894F9FC}"/>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B1571A78-9121-894B-9D87-EEB3E1279A44}"/>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a:extLst>
              <a:ext uri="{FF2B5EF4-FFF2-40B4-BE49-F238E27FC236}">
                <a16:creationId xmlns:a16="http://schemas.microsoft.com/office/drawing/2014/main" id="{DA318CD9-5129-4C4A-B1AE-1E7185AAC49B}"/>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12315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0FDB-251D-004D-8388-866AD88E7E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439EC1-A882-2343-8A47-EE1308722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F96AE0-7D57-CE45-B1D6-0DB8D9AEDD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5FCEF3-C377-4747-9A6B-46EB66042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426FCC-2243-5D46-ABCD-90D306CCF2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44F206-8872-3E44-91AF-3FA076484DF1}"/>
              </a:ext>
            </a:extLst>
          </p:cNvPr>
          <p:cNvSpPr>
            <a:spLocks noGrp="1"/>
          </p:cNvSpPr>
          <p:nvPr>
            <p:ph type="dt" sz="half" idx="10"/>
          </p:nvPr>
        </p:nvSpPr>
        <p:spPr/>
        <p:txBody>
          <a:bodyPr/>
          <a:lstStyle/>
          <a:p>
            <a:fld id="{D687AD48-39CC-574F-A277-7DDF4D97C115}" type="datetime3">
              <a:rPr lang="en-US" smtClean="0"/>
              <a:t>21 August 2022</a:t>
            </a:fld>
            <a:endParaRPr lang="en-US" dirty="0"/>
          </a:p>
        </p:txBody>
      </p:sp>
      <p:sp>
        <p:nvSpPr>
          <p:cNvPr id="8" name="Footer Placeholder 7">
            <a:extLst>
              <a:ext uri="{FF2B5EF4-FFF2-40B4-BE49-F238E27FC236}">
                <a16:creationId xmlns:a16="http://schemas.microsoft.com/office/drawing/2014/main" id="{0E73977E-BAA8-F147-84ED-8398131EE58B}"/>
              </a:ext>
            </a:extLst>
          </p:cNvPr>
          <p:cNvSpPr>
            <a:spLocks noGrp="1"/>
          </p:cNvSpPr>
          <p:nvPr>
            <p:ph type="ftr" sz="quarter" idx="11"/>
          </p:nvPr>
        </p:nvSpPr>
        <p:spPr/>
        <p:txBody>
          <a:bodyPr/>
          <a:lstStyle/>
          <a:p>
            <a:r>
              <a:rPr lang="en-US"/>
              <a:t>Md Mizanur Rahman</a:t>
            </a:r>
            <a:endParaRPr lang="en-US" dirty="0"/>
          </a:p>
        </p:txBody>
      </p:sp>
      <p:sp>
        <p:nvSpPr>
          <p:cNvPr id="9" name="Slide Number Placeholder 8">
            <a:extLst>
              <a:ext uri="{FF2B5EF4-FFF2-40B4-BE49-F238E27FC236}">
                <a16:creationId xmlns:a16="http://schemas.microsoft.com/office/drawing/2014/main" id="{F321DDB2-65E3-8B45-B61B-4213560798D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a:extLst>
              <a:ext uri="{FF2B5EF4-FFF2-40B4-BE49-F238E27FC236}">
                <a16:creationId xmlns:a16="http://schemas.microsoft.com/office/drawing/2014/main" id="{C3D1CC4E-4A3A-8C4E-8EF6-6CCB896BAEB4}"/>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413636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464F-510B-5A49-98C0-C1C17CAFAE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FD8F1-EB3D-4146-ABE4-9079F9EE7FE7}"/>
              </a:ext>
            </a:extLst>
          </p:cNvPr>
          <p:cNvSpPr>
            <a:spLocks noGrp="1"/>
          </p:cNvSpPr>
          <p:nvPr>
            <p:ph type="dt" sz="half" idx="10"/>
          </p:nvPr>
        </p:nvSpPr>
        <p:spPr/>
        <p:txBody>
          <a:bodyPr/>
          <a:lstStyle/>
          <a:p>
            <a:fld id="{B2F2453E-52F8-5243-9430-148D4C4741B0}" type="datetime3">
              <a:rPr lang="en-US" smtClean="0"/>
              <a:t>21 August 2022</a:t>
            </a:fld>
            <a:endParaRPr lang="en-US" dirty="0"/>
          </a:p>
        </p:txBody>
      </p:sp>
      <p:sp>
        <p:nvSpPr>
          <p:cNvPr id="4" name="Footer Placeholder 3">
            <a:extLst>
              <a:ext uri="{FF2B5EF4-FFF2-40B4-BE49-F238E27FC236}">
                <a16:creationId xmlns:a16="http://schemas.microsoft.com/office/drawing/2014/main" id="{87C0931E-1E38-7045-AA15-49AB639B5D86}"/>
              </a:ext>
            </a:extLst>
          </p:cNvPr>
          <p:cNvSpPr>
            <a:spLocks noGrp="1"/>
          </p:cNvSpPr>
          <p:nvPr>
            <p:ph type="ftr" sz="quarter" idx="11"/>
          </p:nvPr>
        </p:nvSpPr>
        <p:spPr/>
        <p:txBody>
          <a:bodyPr/>
          <a:lstStyle/>
          <a:p>
            <a:r>
              <a:rPr lang="en-US"/>
              <a:t>Md Mizanur Rahman</a:t>
            </a:r>
            <a:endParaRPr lang="en-US" dirty="0"/>
          </a:p>
        </p:txBody>
      </p:sp>
      <p:sp>
        <p:nvSpPr>
          <p:cNvPr id="5" name="Slide Number Placeholder 4">
            <a:extLst>
              <a:ext uri="{FF2B5EF4-FFF2-40B4-BE49-F238E27FC236}">
                <a16:creationId xmlns:a16="http://schemas.microsoft.com/office/drawing/2014/main" id="{808DCC1D-67BB-BF48-883E-568F0394B2C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a:extLst>
              <a:ext uri="{FF2B5EF4-FFF2-40B4-BE49-F238E27FC236}">
                <a16:creationId xmlns:a16="http://schemas.microsoft.com/office/drawing/2014/main" id="{28E89C75-B365-0547-AD36-7D1ADAB00681}"/>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20103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31703-7FA5-AB41-AFA8-B2760BADB701}"/>
              </a:ext>
            </a:extLst>
          </p:cNvPr>
          <p:cNvSpPr>
            <a:spLocks noGrp="1"/>
          </p:cNvSpPr>
          <p:nvPr>
            <p:ph type="dt" sz="half" idx="10"/>
          </p:nvPr>
        </p:nvSpPr>
        <p:spPr/>
        <p:txBody>
          <a:bodyPr/>
          <a:lstStyle/>
          <a:p>
            <a:fld id="{652F11A0-C4D5-0A41-96FB-B1A622FC2FA8}" type="datetime3">
              <a:rPr lang="en-US" smtClean="0"/>
              <a:t>21 August 2022</a:t>
            </a:fld>
            <a:endParaRPr lang="en-US" dirty="0"/>
          </a:p>
        </p:txBody>
      </p:sp>
      <p:sp>
        <p:nvSpPr>
          <p:cNvPr id="3" name="Footer Placeholder 2">
            <a:extLst>
              <a:ext uri="{FF2B5EF4-FFF2-40B4-BE49-F238E27FC236}">
                <a16:creationId xmlns:a16="http://schemas.microsoft.com/office/drawing/2014/main" id="{CCE6272D-9306-D842-8EC7-DECAEE79E9E8}"/>
              </a:ext>
            </a:extLst>
          </p:cNvPr>
          <p:cNvSpPr>
            <a:spLocks noGrp="1"/>
          </p:cNvSpPr>
          <p:nvPr>
            <p:ph type="ftr" sz="quarter" idx="11"/>
          </p:nvPr>
        </p:nvSpPr>
        <p:spPr/>
        <p:txBody>
          <a:bodyPr/>
          <a:lstStyle/>
          <a:p>
            <a:r>
              <a:rPr lang="en-US"/>
              <a:t>Md Mizanur Rahman</a:t>
            </a:r>
            <a:endParaRPr lang="en-US" dirty="0"/>
          </a:p>
        </p:txBody>
      </p:sp>
      <p:sp>
        <p:nvSpPr>
          <p:cNvPr id="4" name="Slide Number Placeholder 3">
            <a:extLst>
              <a:ext uri="{FF2B5EF4-FFF2-40B4-BE49-F238E27FC236}">
                <a16:creationId xmlns:a16="http://schemas.microsoft.com/office/drawing/2014/main" id="{34F02725-A816-B74B-BAE0-2600DD156B0E}"/>
              </a:ext>
            </a:extLst>
          </p:cNvPr>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5">
            <a:extLst>
              <a:ext uri="{FF2B5EF4-FFF2-40B4-BE49-F238E27FC236}">
                <a16:creationId xmlns:a16="http://schemas.microsoft.com/office/drawing/2014/main" id="{2B402ED8-6103-0547-BE82-AB24BBC6E178}"/>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24101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8514-0189-0743-877F-43AFAD984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0DBF8F-83D1-E64F-B329-9FB176711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9ACD41-1F0D-E64E-B5C4-B1AF3AB9C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A79D59-6706-694E-8A04-1B4D3A6BB850}"/>
              </a:ext>
            </a:extLst>
          </p:cNvPr>
          <p:cNvSpPr>
            <a:spLocks noGrp="1"/>
          </p:cNvSpPr>
          <p:nvPr>
            <p:ph type="dt" sz="half" idx="10"/>
          </p:nvPr>
        </p:nvSpPr>
        <p:spPr/>
        <p:txBody>
          <a:bodyPr/>
          <a:lstStyle/>
          <a:p>
            <a:fld id="{BD88AB8D-1F8B-5C46-AE68-5364F04CE7C8}" type="datetime3">
              <a:rPr lang="en-US" smtClean="0"/>
              <a:t>21 August 2022</a:t>
            </a:fld>
            <a:endParaRPr lang="en-US" dirty="0"/>
          </a:p>
        </p:txBody>
      </p:sp>
      <p:sp>
        <p:nvSpPr>
          <p:cNvPr id="6" name="Footer Placeholder 5">
            <a:extLst>
              <a:ext uri="{FF2B5EF4-FFF2-40B4-BE49-F238E27FC236}">
                <a16:creationId xmlns:a16="http://schemas.microsoft.com/office/drawing/2014/main" id="{34C232D3-A804-A34B-9147-573DCD3C0347}"/>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4F64FEDF-16DA-9647-B8E5-2EB02E2621E0}"/>
              </a:ext>
            </a:extLst>
          </p:cNvPr>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Picture 8">
            <a:extLst>
              <a:ext uri="{FF2B5EF4-FFF2-40B4-BE49-F238E27FC236}">
                <a16:creationId xmlns:a16="http://schemas.microsoft.com/office/drawing/2014/main" id="{0EB29C38-C4A6-3F48-927E-006D33353DA9}"/>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56593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20D7-D7FE-FE4A-86A2-86DCC0AA59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F8719B-4970-334D-AADC-CC92FF499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8CEC96-06EF-F24B-944F-ED8EAFB92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0729D6-C012-E143-9A86-3B23778F5C08}"/>
              </a:ext>
            </a:extLst>
          </p:cNvPr>
          <p:cNvSpPr>
            <a:spLocks noGrp="1"/>
          </p:cNvSpPr>
          <p:nvPr>
            <p:ph type="dt" sz="half" idx="10"/>
          </p:nvPr>
        </p:nvSpPr>
        <p:spPr/>
        <p:txBody>
          <a:bodyPr/>
          <a:lstStyle/>
          <a:p>
            <a:fld id="{19546262-A375-6944-A3A6-738BB5912950}" type="datetime3">
              <a:rPr lang="en-US" smtClean="0"/>
              <a:t>21 August 2022</a:t>
            </a:fld>
            <a:endParaRPr lang="en-US" dirty="0"/>
          </a:p>
        </p:txBody>
      </p:sp>
      <p:sp>
        <p:nvSpPr>
          <p:cNvPr id="6" name="Footer Placeholder 5">
            <a:extLst>
              <a:ext uri="{FF2B5EF4-FFF2-40B4-BE49-F238E27FC236}">
                <a16:creationId xmlns:a16="http://schemas.microsoft.com/office/drawing/2014/main" id="{6E8B0607-A82E-6F4F-8C26-03747E4D6200}"/>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74B2F9A7-E7DF-ED48-ABA1-AE7781CCF1A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a:extLst>
              <a:ext uri="{FF2B5EF4-FFF2-40B4-BE49-F238E27FC236}">
                <a16:creationId xmlns:a16="http://schemas.microsoft.com/office/drawing/2014/main" id="{AB555C18-F4D5-504D-B5F7-51BA48B35C0E}"/>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34815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E4F57-5AAF-F44E-BD4A-1298EC4584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BFC798-413A-5046-9B26-233F65EED3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E81C8-AA3C-414E-AE68-654F4C3716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6F739-D444-2D49-8365-D011425B6819}" type="datetime3">
              <a:rPr lang="en-US" smtClean="0"/>
              <a:t>21 August 2022</a:t>
            </a:fld>
            <a:endParaRPr lang="en-US" dirty="0"/>
          </a:p>
        </p:txBody>
      </p:sp>
      <p:sp>
        <p:nvSpPr>
          <p:cNvPr id="5" name="Footer Placeholder 4">
            <a:extLst>
              <a:ext uri="{FF2B5EF4-FFF2-40B4-BE49-F238E27FC236}">
                <a16:creationId xmlns:a16="http://schemas.microsoft.com/office/drawing/2014/main" id="{EEC3A482-8990-5C46-A57E-B4E36D3D94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Md Mizanur Rahman</a:t>
            </a:r>
            <a:endParaRPr lang="en-US" dirty="0"/>
          </a:p>
        </p:txBody>
      </p:sp>
      <p:sp>
        <p:nvSpPr>
          <p:cNvPr id="6" name="Slide Number Placeholder 5">
            <a:extLst>
              <a:ext uri="{FF2B5EF4-FFF2-40B4-BE49-F238E27FC236}">
                <a16:creationId xmlns:a16="http://schemas.microsoft.com/office/drawing/2014/main" id="{F3BEFA47-0688-4C4E-B796-AE6B98D83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069585"/>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AE4C88-D90E-1F4A-ABAD-9B437180F4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F4EC31-279B-5646-8CF4-28867CA58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CA904-F81D-0C43-B16E-9B8EC71A9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7A34C51A-00F6-874F-87F5-CD40AEA51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0AB16D-AD37-5B49-8178-45F1104035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4FE90-C7C6-4546-8F00-EF9898190421}" type="slidenum">
              <a:rPr lang="en-US" smtClean="0"/>
              <a:t>‹#›</a:t>
            </a:fld>
            <a:endParaRPr lang="en-US"/>
          </a:p>
        </p:txBody>
      </p:sp>
      <p:pic>
        <p:nvPicPr>
          <p:cNvPr id="8" name="Picture 7">
            <a:extLst>
              <a:ext uri="{FF2B5EF4-FFF2-40B4-BE49-F238E27FC236}">
                <a16:creationId xmlns:a16="http://schemas.microsoft.com/office/drawing/2014/main" id="{5C3BBB63-FAEB-3A49-BF4C-B092E46D8FFD}"/>
              </a:ext>
            </a:extLst>
          </p:cNvPr>
          <p:cNvPicPr>
            <a:picLocks noChangeAspect="1"/>
          </p:cNvPicPr>
          <p:nvPr userDrawn="1"/>
        </p:nvPicPr>
        <p:blipFill>
          <a:blip r:embed="rId13"/>
          <a:stretch>
            <a:fillRect/>
          </a:stretch>
        </p:blipFill>
        <p:spPr>
          <a:xfrm>
            <a:off x="68943" y="238778"/>
            <a:ext cx="769257" cy="476939"/>
          </a:xfrm>
          <a:prstGeom prst="rect">
            <a:avLst/>
          </a:prstGeom>
        </p:spPr>
      </p:pic>
    </p:spTree>
    <p:extLst>
      <p:ext uri="{BB962C8B-B14F-4D97-AF65-F5344CB8AC3E}">
        <p14:creationId xmlns:p14="http://schemas.microsoft.com/office/powerpoint/2010/main" val="126902657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20685"/>
            <a:ext cx="12039600" cy="1261158"/>
          </a:xfrm>
        </p:spPr>
        <p:txBody>
          <a:bodyPr>
            <a:noAutofit/>
          </a:bodyPr>
          <a:lstStyle/>
          <a:p>
            <a:r>
              <a:rPr lang="en-US" sz="4800" dirty="0"/>
              <a:t>Kruskal’s Minimum Spanning Tree </a:t>
            </a:r>
            <a:r>
              <a:rPr lang="en-US" altLang="en-US" sz="4800" dirty="0"/>
              <a:t>Algorithm </a:t>
            </a:r>
            <a:endParaRPr lang="en-US" sz="4800" dirty="0"/>
          </a:p>
        </p:txBody>
      </p:sp>
      <p:sp>
        <p:nvSpPr>
          <p:cNvPr id="3" name="Subtitle 2"/>
          <p:cNvSpPr>
            <a:spLocks noGrp="1"/>
          </p:cNvSpPr>
          <p:nvPr>
            <p:ph type="subTitle" idx="1"/>
          </p:nvPr>
        </p:nvSpPr>
        <p:spPr>
          <a:xfrm>
            <a:off x="3326239" y="4892771"/>
            <a:ext cx="5677546" cy="628999"/>
          </a:xfrm>
        </p:spPr>
        <p:txBody>
          <a:bodyPr>
            <a:noAutofit/>
          </a:bodyPr>
          <a:lstStyle/>
          <a:p>
            <a:r>
              <a:rPr lang="en-US" sz="3500" dirty="0"/>
              <a:t>Sajedul Talukder</a:t>
            </a:r>
          </a:p>
        </p:txBody>
      </p:sp>
      <p:sp>
        <p:nvSpPr>
          <p:cNvPr id="5" name="Title 1">
            <a:extLst>
              <a:ext uri="{FF2B5EF4-FFF2-40B4-BE49-F238E27FC236}">
                <a16:creationId xmlns:a16="http://schemas.microsoft.com/office/drawing/2014/main" id="{3006FC3C-963C-D144-AC08-B60F95F35F7A}"/>
              </a:ext>
            </a:extLst>
          </p:cNvPr>
          <p:cNvSpPr txBox="1">
            <a:spLocks/>
          </p:cNvSpPr>
          <p:nvPr/>
        </p:nvSpPr>
        <p:spPr>
          <a:xfrm>
            <a:off x="1566862" y="4200042"/>
            <a:ext cx="9144000" cy="402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solidFill>
                  <a:schemeClr val="accent2">
                    <a:lumMod val="75000"/>
                  </a:schemeClr>
                </a:solidFill>
              </a:rPr>
              <a:t>Lecture note</a:t>
            </a:r>
          </a:p>
        </p:txBody>
      </p:sp>
      <p:sp>
        <p:nvSpPr>
          <p:cNvPr id="4" name="Title 1">
            <a:extLst>
              <a:ext uri="{FF2B5EF4-FFF2-40B4-BE49-F238E27FC236}">
                <a16:creationId xmlns:a16="http://schemas.microsoft.com/office/drawing/2014/main" id="{C9F5D3A2-84C8-68D7-D639-530F8A1B093C}"/>
              </a:ext>
            </a:extLst>
          </p:cNvPr>
          <p:cNvSpPr txBox="1">
            <a:spLocks/>
          </p:cNvSpPr>
          <p:nvPr/>
        </p:nvSpPr>
        <p:spPr>
          <a:xfrm>
            <a:off x="1550150" y="2793135"/>
            <a:ext cx="9144000" cy="402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solidFill>
                  <a:srgbClr val="00297C"/>
                </a:solidFill>
              </a:rPr>
              <a:t>CS 330 Intro to the Design and Analysis of Algorithms</a:t>
            </a:r>
          </a:p>
        </p:txBody>
      </p:sp>
    </p:spTree>
    <p:extLst>
      <p:ext uri="{BB962C8B-B14F-4D97-AF65-F5344CB8AC3E}">
        <p14:creationId xmlns:p14="http://schemas.microsoft.com/office/powerpoint/2010/main" val="369323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solidFill>
                  <a:srgbClr val="FF0000"/>
                </a:solidFill>
              </a:rPr>
              <a:t>List the edges in order of size</a:t>
            </a:r>
          </a:p>
          <a:p>
            <a:pPr marL="514350" indent="-514350">
              <a:spcBef>
                <a:spcPts val="200"/>
              </a:spcBef>
              <a:buFont typeface="+mj-lt"/>
              <a:buAutoNum type="arabicPeriod"/>
            </a:pPr>
            <a:r>
              <a:rPr lang="en-US" sz="2000" dirty="0"/>
              <a:t>Select the next shortest edge that does not create a cycle</a:t>
            </a:r>
          </a:p>
          <a:p>
            <a:pPr marL="342900" indent="-342900">
              <a:spcBef>
                <a:spcPts val="200"/>
              </a:spcBef>
              <a:buAutoNum type="arabicPeriod"/>
            </a:pPr>
            <a:r>
              <a:rPr lang="en-US" sz="2000" dirty="0"/>
              <a:t>   Stop when there are no unvisited edges</a:t>
            </a:r>
          </a:p>
        </p:txBody>
      </p:sp>
      <p:sp>
        <p:nvSpPr>
          <p:cNvPr id="3" name="TextBox 2">
            <a:extLst>
              <a:ext uri="{FF2B5EF4-FFF2-40B4-BE49-F238E27FC236}">
                <a16:creationId xmlns:a16="http://schemas.microsoft.com/office/drawing/2014/main" id="{6EA527A1-B9B2-3848-A0AA-0B00C9FDEBF6}"/>
              </a:ext>
            </a:extLst>
          </p:cNvPr>
          <p:cNvSpPr txBox="1"/>
          <p:nvPr/>
        </p:nvSpPr>
        <p:spPr>
          <a:xfrm>
            <a:off x="8323489" y="1714134"/>
            <a:ext cx="938151" cy="3785652"/>
          </a:xfrm>
          <a:prstGeom prst="rect">
            <a:avLst/>
          </a:prstGeom>
          <a:noFill/>
        </p:spPr>
        <p:txBody>
          <a:bodyPr wrap="square" rtlCol="0">
            <a:spAutoFit/>
          </a:bodyPr>
          <a:lstStyle/>
          <a:p>
            <a:r>
              <a:rPr lang="en-US" sz="2400" dirty="0"/>
              <a:t>AC 1</a:t>
            </a:r>
          </a:p>
          <a:p>
            <a:r>
              <a:rPr lang="en-US" sz="2400" dirty="0"/>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17416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0955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5"/>
                                        </p:tgtEl>
                                        <p:attrNameLst>
                                          <p:attrName>stroke.color</p:attrName>
                                        </p:attrNameLst>
                                      </p:cBhvr>
                                      <p:to>
                                        <a:srgbClr val="00B050"/>
                                      </p:to>
                                    </p:animClr>
                                    <p:set>
                                      <p:cBhvr>
                                        <p:cTn id="7" dur="500" fill="hold"/>
                                        <p:tgtEl>
                                          <p:spTgt spid="1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271936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6"/>
                                        </p:tgtEl>
                                        <p:attrNameLst>
                                          <p:attrName>stroke.color</p:attrName>
                                        </p:attrNameLst>
                                      </p:cBhvr>
                                      <p:to>
                                        <a:srgbClr val="00B050"/>
                                      </p:to>
                                    </p:animClr>
                                    <p:set>
                                      <p:cBhvr>
                                        <p:cTn id="7" dur="500" fill="hold"/>
                                        <p:tgtEl>
                                          <p:spTgt spid="1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30216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2"/>
                                        </p:tgtEl>
                                        <p:attrNameLst>
                                          <p:attrName>stroke.color</p:attrName>
                                        </p:attrNameLst>
                                      </p:cBhvr>
                                      <p:to>
                                        <a:srgbClr val="00B050"/>
                                      </p:to>
                                    </p:animClr>
                                    <p:set>
                                      <p:cBhvr>
                                        <p:cTn id="7" dur="500" fill="hold"/>
                                        <p:tgtEl>
                                          <p:spTgt spid="1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42538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3"/>
                                        </p:tgtEl>
                                        <p:attrNameLst>
                                          <p:attrName>stroke.color</p:attrName>
                                        </p:attrNameLst>
                                      </p:cBhvr>
                                      <p:to>
                                        <a:srgbClr val="00B050"/>
                                      </p:to>
                                    </p:animClr>
                                    <p:set>
                                      <p:cBhvr>
                                        <p:cTn id="7" dur="500" fill="hold"/>
                                        <p:tgtEl>
                                          <p:spTgt spid="1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07227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4"/>
                                        </p:tgtEl>
                                        <p:attrNameLst>
                                          <p:attrName>stroke.color</p:attrName>
                                        </p:attrNameLst>
                                      </p:cBhvr>
                                      <p:to>
                                        <a:srgbClr val="FF0000"/>
                                      </p:to>
                                    </p:animClr>
                                    <p:set>
                                      <p:cBhvr>
                                        <p:cTn id="7" dur="2000" fill="hold"/>
                                        <p:tgtEl>
                                          <p:spTgt spid="1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80335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9"/>
                                        </p:tgtEl>
                                        <p:attrNameLst>
                                          <p:attrName>stroke.color</p:attrName>
                                        </p:attrNameLst>
                                      </p:cBhvr>
                                      <p:to>
                                        <a:srgbClr val="00B050"/>
                                      </p:to>
                                    </p:animClr>
                                    <p:set>
                                      <p:cBhvr>
                                        <p:cTn id="7" dur="500" fill="hold"/>
                                        <p:tgtEl>
                                          <p:spTgt spid="19"/>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cxnSpLocks/>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a:stCxn id="9" idx="1"/>
            <a:endCxn id="7" idx="6"/>
          </p:cNvCxnSpPr>
          <p:nvPr/>
        </p:nvCxnSpPr>
        <p:spPr>
          <a:xfrm flipH="1" flipV="1">
            <a:off x="2636799" y="1487972"/>
            <a:ext cx="1560291" cy="246436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solidFill>
                  <a:srgbClr val="FF0000"/>
                </a:solidFill>
              </a:rPr>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159744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20"/>
                                        </p:tgtEl>
                                        <p:attrNameLst>
                                          <p:attrName>stroke.color</p:attrName>
                                        </p:attrNameLst>
                                      </p:cBhvr>
                                      <p:to>
                                        <a:srgbClr val="FF0000"/>
                                      </p:to>
                                    </p:animClr>
                                    <p:set>
                                      <p:cBhvr>
                                        <p:cTn id="7" dur="2000" fill="hold"/>
                                        <p:tgtEl>
                                          <p:spTgt spid="2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solidFill>
                  <a:srgbClr val="FF0000"/>
                </a:solidFill>
              </a:rPr>
              <a:t>DE 7</a:t>
            </a:r>
          </a:p>
          <a:p>
            <a:r>
              <a:rPr lang="en-US" sz="2400" dirty="0">
                <a:solidFill>
                  <a:srgbClr val="FF0000"/>
                </a:solidFill>
              </a:rPr>
              <a:t>DF 8</a:t>
            </a:r>
          </a:p>
          <a:p>
            <a:r>
              <a:rPr lang="en-US" sz="2400" dirty="0"/>
              <a:t>FE 9</a:t>
            </a:r>
          </a:p>
          <a:p>
            <a:r>
              <a:rPr lang="en-US" sz="2400" dirty="0"/>
              <a:t>CF 10</a:t>
            </a:r>
          </a:p>
        </p:txBody>
      </p:sp>
    </p:spTree>
    <p:extLst>
      <p:ext uri="{BB962C8B-B14F-4D97-AF65-F5344CB8AC3E}">
        <p14:creationId xmlns:p14="http://schemas.microsoft.com/office/powerpoint/2010/main" val="28448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8"/>
                                        </p:tgtEl>
                                        <p:attrNameLst>
                                          <p:attrName>stroke.color</p:attrName>
                                        </p:attrNameLst>
                                      </p:cBhvr>
                                      <p:to>
                                        <a:srgbClr val="FF0000"/>
                                      </p:to>
                                    </p:animClr>
                                    <p:set>
                                      <p:cBhvr>
                                        <p:cTn id="7" dur="2000" fill="hold"/>
                                        <p:tgtEl>
                                          <p:spTgt spid="1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solidFill>
                  <a:srgbClr val="FF0000"/>
                </a:solidFill>
              </a:rPr>
              <a:t>DE 7</a:t>
            </a:r>
          </a:p>
          <a:p>
            <a:r>
              <a:rPr lang="en-US" sz="2400" dirty="0">
                <a:solidFill>
                  <a:srgbClr val="FF0000"/>
                </a:solidFill>
              </a:rPr>
              <a:t>DF 8</a:t>
            </a:r>
          </a:p>
          <a:p>
            <a:r>
              <a:rPr lang="en-US" sz="2400" dirty="0">
                <a:solidFill>
                  <a:srgbClr val="FF0000"/>
                </a:solidFill>
              </a:rPr>
              <a:t>FE 9</a:t>
            </a:r>
          </a:p>
          <a:p>
            <a:r>
              <a:rPr lang="en-US" sz="2400" dirty="0"/>
              <a:t>CF 10</a:t>
            </a:r>
          </a:p>
        </p:txBody>
      </p:sp>
    </p:spTree>
    <p:extLst>
      <p:ext uri="{BB962C8B-B14F-4D97-AF65-F5344CB8AC3E}">
        <p14:creationId xmlns:p14="http://schemas.microsoft.com/office/powerpoint/2010/main" val="121625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7"/>
                                        </p:tgtEl>
                                        <p:attrNameLst>
                                          <p:attrName>stroke.color</p:attrName>
                                        </p:attrNameLst>
                                      </p:cBhvr>
                                      <p:to>
                                        <a:schemeClr val="accent2"/>
                                      </p:to>
                                    </p:animClr>
                                    <p:set>
                                      <p:cBhvr>
                                        <p:cTn id="7" dur="2000" fill="hold"/>
                                        <p:tgtEl>
                                          <p:spTgt spid="17"/>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C74522B-550A-FA45-A173-9DC85DFDF442}"/>
              </a:ext>
            </a:extLst>
          </p:cNvPr>
          <p:cNvSpPr>
            <a:spLocks noGrp="1" noChangeArrowheads="1"/>
          </p:cNvSpPr>
          <p:nvPr>
            <p:ph type="title"/>
          </p:nvPr>
        </p:nvSpPr>
        <p:spPr>
          <a:xfrm>
            <a:off x="838200" y="32454"/>
            <a:ext cx="10515600" cy="854076"/>
          </a:xfrm>
        </p:spPr>
        <p:txBody>
          <a:bodyPr/>
          <a:lstStyle/>
          <a:p>
            <a:r>
              <a:rPr lang="en-US" altLang="en-US" dirty="0"/>
              <a:t>Spanning trees</a:t>
            </a:r>
          </a:p>
        </p:txBody>
      </p:sp>
      <p:sp>
        <p:nvSpPr>
          <p:cNvPr id="8195" name="Rectangle 3">
            <a:extLst>
              <a:ext uri="{FF2B5EF4-FFF2-40B4-BE49-F238E27FC236}">
                <a16:creationId xmlns:a16="http://schemas.microsoft.com/office/drawing/2014/main" id="{B811B831-3D8E-A14F-AC38-7A7312010DE9}"/>
              </a:ext>
            </a:extLst>
          </p:cNvPr>
          <p:cNvSpPr>
            <a:spLocks noGrp="1" noChangeArrowheads="1"/>
          </p:cNvSpPr>
          <p:nvPr>
            <p:ph type="body" idx="1"/>
          </p:nvPr>
        </p:nvSpPr>
        <p:spPr>
          <a:xfrm>
            <a:off x="1055914" y="1397726"/>
            <a:ext cx="8574088" cy="2220913"/>
          </a:xfrm>
        </p:spPr>
        <p:txBody>
          <a:bodyPr/>
          <a:lstStyle/>
          <a:p>
            <a:pPr>
              <a:lnSpc>
                <a:spcPct val="90000"/>
              </a:lnSpc>
            </a:pPr>
            <a:r>
              <a:rPr lang="en-US" altLang="en-US"/>
              <a:t>Suppose you have a connected undirected graph</a:t>
            </a:r>
          </a:p>
          <a:p>
            <a:pPr lvl="1">
              <a:lnSpc>
                <a:spcPct val="90000"/>
              </a:lnSpc>
            </a:pPr>
            <a:r>
              <a:rPr lang="en-US" altLang="en-US"/>
              <a:t>Connected: every node is reachable from every other node</a:t>
            </a:r>
          </a:p>
          <a:p>
            <a:pPr lvl="1">
              <a:lnSpc>
                <a:spcPct val="90000"/>
              </a:lnSpc>
            </a:pPr>
            <a:r>
              <a:rPr lang="en-US" altLang="en-US"/>
              <a:t>Undirected: edges do not have an associated direction</a:t>
            </a:r>
            <a:endParaRPr lang="en-US" altLang="en-US" sz="2800"/>
          </a:p>
          <a:p>
            <a:pPr>
              <a:lnSpc>
                <a:spcPct val="90000"/>
              </a:lnSpc>
            </a:pPr>
            <a:r>
              <a:rPr lang="en-US" altLang="en-US"/>
              <a:t>...then a </a:t>
            </a:r>
            <a:r>
              <a:rPr lang="en-US" altLang="en-US">
                <a:solidFill>
                  <a:schemeClr val="tx2"/>
                </a:solidFill>
              </a:rPr>
              <a:t>spanning tree</a:t>
            </a:r>
            <a:r>
              <a:rPr lang="en-US" altLang="en-US"/>
              <a:t> of the graph is a connected subgraph in which there are no cycles</a:t>
            </a:r>
            <a:endParaRPr lang="en-US" altLang="en-US" sz="3200"/>
          </a:p>
        </p:txBody>
      </p:sp>
      <p:grpSp>
        <p:nvGrpSpPr>
          <p:cNvPr id="8249" name="Group 57">
            <a:extLst>
              <a:ext uri="{FF2B5EF4-FFF2-40B4-BE49-F238E27FC236}">
                <a16:creationId xmlns:a16="http://schemas.microsoft.com/office/drawing/2014/main" id="{EA276217-D546-0B4A-9B0E-4545F392F08A}"/>
              </a:ext>
            </a:extLst>
          </p:cNvPr>
          <p:cNvGrpSpPr>
            <a:grpSpLocks/>
          </p:cNvGrpSpPr>
          <p:nvPr/>
        </p:nvGrpSpPr>
        <p:grpSpPr bwMode="auto">
          <a:xfrm>
            <a:off x="1284514" y="4140926"/>
            <a:ext cx="2057400" cy="1768475"/>
            <a:chOff x="384" y="2592"/>
            <a:chExt cx="1296" cy="1114"/>
          </a:xfrm>
        </p:grpSpPr>
        <p:sp>
          <p:nvSpPr>
            <p:cNvPr id="8196" name="Oval 4">
              <a:extLst>
                <a:ext uri="{FF2B5EF4-FFF2-40B4-BE49-F238E27FC236}">
                  <a16:creationId xmlns:a16="http://schemas.microsoft.com/office/drawing/2014/main" id="{13CAE5CD-05DF-ED4E-97D4-A3D8D0919F81}"/>
                </a:ext>
              </a:extLst>
            </p:cNvPr>
            <p:cNvSpPr>
              <a:spLocks noChangeArrowheads="1"/>
            </p:cNvSpPr>
            <p:nvPr/>
          </p:nvSpPr>
          <p:spPr bwMode="auto">
            <a:xfrm>
              <a:off x="672" y="2592"/>
              <a:ext cx="193" cy="191"/>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Oval 5">
              <a:extLst>
                <a:ext uri="{FF2B5EF4-FFF2-40B4-BE49-F238E27FC236}">
                  <a16:creationId xmlns:a16="http://schemas.microsoft.com/office/drawing/2014/main" id="{7BDCC49A-012E-8847-8AA3-779027813ECE}"/>
                </a:ext>
              </a:extLst>
            </p:cNvPr>
            <p:cNvSpPr>
              <a:spLocks noChangeArrowheads="1"/>
            </p:cNvSpPr>
            <p:nvPr/>
          </p:nvSpPr>
          <p:spPr bwMode="auto">
            <a:xfrm>
              <a:off x="672"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Oval 6">
              <a:extLst>
                <a:ext uri="{FF2B5EF4-FFF2-40B4-BE49-F238E27FC236}">
                  <a16:creationId xmlns:a16="http://schemas.microsoft.com/office/drawing/2014/main" id="{AA30BB85-B4BF-AA41-8325-97F8DEC7DE62}"/>
                </a:ext>
              </a:extLst>
            </p:cNvPr>
            <p:cNvSpPr>
              <a:spLocks noChangeArrowheads="1"/>
            </p:cNvSpPr>
            <p:nvPr/>
          </p:nvSpPr>
          <p:spPr bwMode="auto">
            <a:xfrm>
              <a:off x="1200"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Oval 7">
              <a:extLst>
                <a:ext uri="{FF2B5EF4-FFF2-40B4-BE49-F238E27FC236}">
                  <a16:creationId xmlns:a16="http://schemas.microsoft.com/office/drawing/2014/main" id="{6D1B1D37-7075-6A46-8D81-E513E0397244}"/>
                </a:ext>
              </a:extLst>
            </p:cNvPr>
            <p:cNvSpPr>
              <a:spLocks noChangeArrowheads="1"/>
            </p:cNvSpPr>
            <p:nvPr/>
          </p:nvSpPr>
          <p:spPr bwMode="auto">
            <a:xfrm>
              <a:off x="1200" y="259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9">
              <a:extLst>
                <a:ext uri="{FF2B5EF4-FFF2-40B4-BE49-F238E27FC236}">
                  <a16:creationId xmlns:a16="http://schemas.microsoft.com/office/drawing/2014/main" id="{AD3604F3-6055-D34C-BDA9-553B1EAABD18}"/>
                </a:ext>
              </a:extLst>
            </p:cNvPr>
            <p:cNvSpPr>
              <a:spLocks noChangeShapeType="1"/>
            </p:cNvSpPr>
            <p:nvPr/>
          </p:nvSpPr>
          <p:spPr bwMode="auto">
            <a:xfrm>
              <a:off x="768"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10">
              <a:extLst>
                <a:ext uri="{FF2B5EF4-FFF2-40B4-BE49-F238E27FC236}">
                  <a16:creationId xmlns:a16="http://schemas.microsoft.com/office/drawing/2014/main" id="{2CED141F-32E6-024C-AF78-8DC972012187}"/>
                </a:ext>
              </a:extLst>
            </p:cNvPr>
            <p:cNvSpPr>
              <a:spLocks noChangeShapeType="1"/>
            </p:cNvSpPr>
            <p:nvPr/>
          </p:nvSpPr>
          <p:spPr bwMode="auto">
            <a:xfrm>
              <a:off x="1296"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11">
              <a:extLst>
                <a:ext uri="{FF2B5EF4-FFF2-40B4-BE49-F238E27FC236}">
                  <a16:creationId xmlns:a16="http://schemas.microsoft.com/office/drawing/2014/main" id="{4326449C-DC73-4C4B-9AB7-F6B2DE164A32}"/>
                </a:ext>
              </a:extLst>
            </p:cNvPr>
            <p:cNvSpPr>
              <a:spLocks noChangeShapeType="1"/>
            </p:cNvSpPr>
            <p:nvPr/>
          </p:nvSpPr>
          <p:spPr bwMode="auto">
            <a:xfrm>
              <a:off x="864" y="2688"/>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12">
              <a:extLst>
                <a:ext uri="{FF2B5EF4-FFF2-40B4-BE49-F238E27FC236}">
                  <a16:creationId xmlns:a16="http://schemas.microsoft.com/office/drawing/2014/main" id="{40CDA939-D9B1-6840-A456-B549D1AF372C}"/>
                </a:ext>
              </a:extLst>
            </p:cNvPr>
            <p:cNvSpPr>
              <a:spLocks noChangeShapeType="1"/>
            </p:cNvSpPr>
            <p:nvPr/>
          </p:nvSpPr>
          <p:spPr bwMode="auto">
            <a:xfrm>
              <a:off x="864" y="3120"/>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13">
              <a:extLst>
                <a:ext uri="{FF2B5EF4-FFF2-40B4-BE49-F238E27FC236}">
                  <a16:creationId xmlns:a16="http://schemas.microsoft.com/office/drawing/2014/main" id="{475F871A-C6D0-3C4B-8BBD-25DE1C7165F5}"/>
                </a:ext>
              </a:extLst>
            </p:cNvPr>
            <p:cNvSpPr>
              <a:spLocks noChangeShapeType="1"/>
            </p:cNvSpPr>
            <p:nvPr/>
          </p:nvSpPr>
          <p:spPr bwMode="auto">
            <a:xfrm flipV="1">
              <a:off x="816" y="2736"/>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Line 14">
              <a:extLst>
                <a:ext uri="{FF2B5EF4-FFF2-40B4-BE49-F238E27FC236}">
                  <a16:creationId xmlns:a16="http://schemas.microsoft.com/office/drawing/2014/main" id="{E675447C-0BE6-AF45-9F9B-97DA2C43BA82}"/>
                </a:ext>
              </a:extLst>
            </p:cNvPr>
            <p:cNvSpPr>
              <a:spLocks noChangeShapeType="1"/>
            </p:cNvSpPr>
            <p:nvPr/>
          </p:nvSpPr>
          <p:spPr bwMode="auto">
            <a:xfrm>
              <a:off x="864" y="2736"/>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Text Box 15">
              <a:extLst>
                <a:ext uri="{FF2B5EF4-FFF2-40B4-BE49-F238E27FC236}">
                  <a16:creationId xmlns:a16="http://schemas.microsoft.com/office/drawing/2014/main" id="{9043B33A-9D82-1347-A41A-5F406DF5DF82}"/>
                </a:ext>
              </a:extLst>
            </p:cNvPr>
            <p:cNvSpPr txBox="1">
              <a:spLocks noChangeArrowheads="1"/>
            </p:cNvSpPr>
            <p:nvPr/>
          </p:nvSpPr>
          <p:spPr bwMode="auto">
            <a:xfrm>
              <a:off x="384" y="3264"/>
              <a:ext cx="129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Times New Roman" panose="02020603050405020304" pitchFamily="18" charset="0"/>
                </a:rPr>
                <a:t>A connected,</a:t>
              </a:r>
              <a:br>
                <a:rPr lang="en-US" altLang="en-US" sz="2000">
                  <a:latin typeface="Times New Roman" panose="02020603050405020304" pitchFamily="18" charset="0"/>
                </a:rPr>
              </a:br>
              <a:r>
                <a:rPr lang="en-US" altLang="en-US" sz="2000">
                  <a:latin typeface="Times New Roman" panose="02020603050405020304" pitchFamily="18" charset="0"/>
                </a:rPr>
                <a:t>undirected graph</a:t>
              </a:r>
            </a:p>
          </p:txBody>
        </p:sp>
      </p:grpSp>
      <p:grpSp>
        <p:nvGrpSpPr>
          <p:cNvPr id="8250" name="Group 58">
            <a:extLst>
              <a:ext uri="{FF2B5EF4-FFF2-40B4-BE49-F238E27FC236}">
                <a16:creationId xmlns:a16="http://schemas.microsoft.com/office/drawing/2014/main" id="{31596B64-BE10-EF4F-BADD-E3119926FE6B}"/>
              </a:ext>
            </a:extLst>
          </p:cNvPr>
          <p:cNvGrpSpPr>
            <a:grpSpLocks/>
          </p:cNvGrpSpPr>
          <p:nvPr/>
        </p:nvGrpSpPr>
        <p:grpSpPr bwMode="auto">
          <a:xfrm>
            <a:off x="3341914" y="4140926"/>
            <a:ext cx="5562600" cy="1463675"/>
            <a:chOff x="1680" y="2592"/>
            <a:chExt cx="3504" cy="922"/>
          </a:xfrm>
        </p:grpSpPr>
        <p:sp>
          <p:nvSpPr>
            <p:cNvPr id="8208" name="Oval 16">
              <a:extLst>
                <a:ext uri="{FF2B5EF4-FFF2-40B4-BE49-F238E27FC236}">
                  <a16:creationId xmlns:a16="http://schemas.microsoft.com/office/drawing/2014/main" id="{041B90F6-5E6C-E04D-A85D-0F8D6AB871F5}"/>
                </a:ext>
              </a:extLst>
            </p:cNvPr>
            <p:cNvSpPr>
              <a:spLocks noChangeArrowheads="1"/>
            </p:cNvSpPr>
            <p:nvPr/>
          </p:nvSpPr>
          <p:spPr bwMode="auto">
            <a:xfrm>
              <a:off x="1680" y="2592"/>
              <a:ext cx="193" cy="191"/>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Oval 17">
              <a:extLst>
                <a:ext uri="{FF2B5EF4-FFF2-40B4-BE49-F238E27FC236}">
                  <a16:creationId xmlns:a16="http://schemas.microsoft.com/office/drawing/2014/main" id="{D7D58892-B6FA-4E4C-BD86-D458F3EDD653}"/>
                </a:ext>
              </a:extLst>
            </p:cNvPr>
            <p:cNvSpPr>
              <a:spLocks noChangeArrowheads="1"/>
            </p:cNvSpPr>
            <p:nvPr/>
          </p:nvSpPr>
          <p:spPr bwMode="auto">
            <a:xfrm>
              <a:off x="1680"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Oval 18">
              <a:extLst>
                <a:ext uri="{FF2B5EF4-FFF2-40B4-BE49-F238E27FC236}">
                  <a16:creationId xmlns:a16="http://schemas.microsoft.com/office/drawing/2014/main" id="{C23732C8-9289-3C47-AB2E-D1FCBD77A001}"/>
                </a:ext>
              </a:extLst>
            </p:cNvPr>
            <p:cNvSpPr>
              <a:spLocks noChangeArrowheads="1"/>
            </p:cNvSpPr>
            <p:nvPr/>
          </p:nvSpPr>
          <p:spPr bwMode="auto">
            <a:xfrm>
              <a:off x="2208"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Oval 19">
              <a:extLst>
                <a:ext uri="{FF2B5EF4-FFF2-40B4-BE49-F238E27FC236}">
                  <a16:creationId xmlns:a16="http://schemas.microsoft.com/office/drawing/2014/main" id="{60292918-2475-244C-B46F-C656ECCD3977}"/>
                </a:ext>
              </a:extLst>
            </p:cNvPr>
            <p:cNvSpPr>
              <a:spLocks noChangeArrowheads="1"/>
            </p:cNvSpPr>
            <p:nvPr/>
          </p:nvSpPr>
          <p:spPr bwMode="auto">
            <a:xfrm>
              <a:off x="2208" y="259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Line 20">
              <a:extLst>
                <a:ext uri="{FF2B5EF4-FFF2-40B4-BE49-F238E27FC236}">
                  <a16:creationId xmlns:a16="http://schemas.microsoft.com/office/drawing/2014/main" id="{EC7B4BCB-D8DC-9B44-A2F9-80E9EF2FA22B}"/>
                </a:ext>
              </a:extLst>
            </p:cNvPr>
            <p:cNvSpPr>
              <a:spLocks noChangeShapeType="1"/>
            </p:cNvSpPr>
            <p:nvPr/>
          </p:nvSpPr>
          <p:spPr bwMode="auto">
            <a:xfrm>
              <a:off x="1776"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Line 21">
              <a:extLst>
                <a:ext uri="{FF2B5EF4-FFF2-40B4-BE49-F238E27FC236}">
                  <a16:creationId xmlns:a16="http://schemas.microsoft.com/office/drawing/2014/main" id="{80F2EF78-A9E8-AA4A-95A9-80C655EF5FDE}"/>
                </a:ext>
              </a:extLst>
            </p:cNvPr>
            <p:cNvSpPr>
              <a:spLocks noChangeShapeType="1"/>
            </p:cNvSpPr>
            <p:nvPr/>
          </p:nvSpPr>
          <p:spPr bwMode="auto">
            <a:xfrm>
              <a:off x="2304"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Line 22">
              <a:extLst>
                <a:ext uri="{FF2B5EF4-FFF2-40B4-BE49-F238E27FC236}">
                  <a16:creationId xmlns:a16="http://schemas.microsoft.com/office/drawing/2014/main" id="{570BDE36-2C45-9E41-99AF-EDF391633AE0}"/>
                </a:ext>
              </a:extLst>
            </p:cNvPr>
            <p:cNvSpPr>
              <a:spLocks noChangeShapeType="1"/>
            </p:cNvSpPr>
            <p:nvPr/>
          </p:nvSpPr>
          <p:spPr bwMode="auto">
            <a:xfrm>
              <a:off x="1872" y="2688"/>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Oval 26">
              <a:extLst>
                <a:ext uri="{FF2B5EF4-FFF2-40B4-BE49-F238E27FC236}">
                  <a16:creationId xmlns:a16="http://schemas.microsoft.com/office/drawing/2014/main" id="{CDE0C8CC-8578-8747-8798-ED41DDB971B8}"/>
                </a:ext>
              </a:extLst>
            </p:cNvPr>
            <p:cNvSpPr>
              <a:spLocks noChangeArrowheads="1"/>
            </p:cNvSpPr>
            <p:nvPr/>
          </p:nvSpPr>
          <p:spPr bwMode="auto">
            <a:xfrm>
              <a:off x="2640" y="2592"/>
              <a:ext cx="193" cy="191"/>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Oval 27">
              <a:extLst>
                <a:ext uri="{FF2B5EF4-FFF2-40B4-BE49-F238E27FC236}">
                  <a16:creationId xmlns:a16="http://schemas.microsoft.com/office/drawing/2014/main" id="{1EA27300-1947-6D47-8872-5C795CFA9E86}"/>
                </a:ext>
              </a:extLst>
            </p:cNvPr>
            <p:cNvSpPr>
              <a:spLocks noChangeArrowheads="1"/>
            </p:cNvSpPr>
            <p:nvPr/>
          </p:nvSpPr>
          <p:spPr bwMode="auto">
            <a:xfrm>
              <a:off x="2640"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Oval 28">
              <a:extLst>
                <a:ext uri="{FF2B5EF4-FFF2-40B4-BE49-F238E27FC236}">
                  <a16:creationId xmlns:a16="http://schemas.microsoft.com/office/drawing/2014/main" id="{3976BF49-F036-8545-B6B1-E8427869DCF2}"/>
                </a:ext>
              </a:extLst>
            </p:cNvPr>
            <p:cNvSpPr>
              <a:spLocks noChangeArrowheads="1"/>
            </p:cNvSpPr>
            <p:nvPr/>
          </p:nvSpPr>
          <p:spPr bwMode="auto">
            <a:xfrm>
              <a:off x="3168"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1" name="Oval 29">
              <a:extLst>
                <a:ext uri="{FF2B5EF4-FFF2-40B4-BE49-F238E27FC236}">
                  <a16:creationId xmlns:a16="http://schemas.microsoft.com/office/drawing/2014/main" id="{24A3868B-4A5B-2940-BEB2-B1A68665D13E}"/>
                </a:ext>
              </a:extLst>
            </p:cNvPr>
            <p:cNvSpPr>
              <a:spLocks noChangeArrowheads="1"/>
            </p:cNvSpPr>
            <p:nvPr/>
          </p:nvSpPr>
          <p:spPr bwMode="auto">
            <a:xfrm>
              <a:off x="3168" y="259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 name="Line 30">
              <a:extLst>
                <a:ext uri="{FF2B5EF4-FFF2-40B4-BE49-F238E27FC236}">
                  <a16:creationId xmlns:a16="http://schemas.microsoft.com/office/drawing/2014/main" id="{8007D1DB-4817-0748-9EBA-248CDA25AE96}"/>
                </a:ext>
              </a:extLst>
            </p:cNvPr>
            <p:cNvSpPr>
              <a:spLocks noChangeShapeType="1"/>
            </p:cNvSpPr>
            <p:nvPr/>
          </p:nvSpPr>
          <p:spPr bwMode="auto">
            <a:xfrm>
              <a:off x="2736"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5" name="Line 33">
              <a:extLst>
                <a:ext uri="{FF2B5EF4-FFF2-40B4-BE49-F238E27FC236}">
                  <a16:creationId xmlns:a16="http://schemas.microsoft.com/office/drawing/2014/main" id="{AECD1DD9-0BD1-F246-8AE1-2A6AFB1EE373}"/>
                </a:ext>
              </a:extLst>
            </p:cNvPr>
            <p:cNvSpPr>
              <a:spLocks noChangeShapeType="1"/>
            </p:cNvSpPr>
            <p:nvPr/>
          </p:nvSpPr>
          <p:spPr bwMode="auto">
            <a:xfrm>
              <a:off x="2832" y="3120"/>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6" name="Line 34">
              <a:extLst>
                <a:ext uri="{FF2B5EF4-FFF2-40B4-BE49-F238E27FC236}">
                  <a16:creationId xmlns:a16="http://schemas.microsoft.com/office/drawing/2014/main" id="{E402FAD2-CB75-5049-AE23-57B698CDE807}"/>
                </a:ext>
              </a:extLst>
            </p:cNvPr>
            <p:cNvSpPr>
              <a:spLocks noChangeShapeType="1"/>
            </p:cNvSpPr>
            <p:nvPr/>
          </p:nvSpPr>
          <p:spPr bwMode="auto">
            <a:xfrm flipV="1">
              <a:off x="2784" y="2736"/>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Oval 36">
              <a:extLst>
                <a:ext uri="{FF2B5EF4-FFF2-40B4-BE49-F238E27FC236}">
                  <a16:creationId xmlns:a16="http://schemas.microsoft.com/office/drawing/2014/main" id="{8FE58FAC-F04E-CA47-9575-6B917296B9B4}"/>
                </a:ext>
              </a:extLst>
            </p:cNvPr>
            <p:cNvSpPr>
              <a:spLocks noChangeArrowheads="1"/>
            </p:cNvSpPr>
            <p:nvPr/>
          </p:nvSpPr>
          <p:spPr bwMode="auto">
            <a:xfrm>
              <a:off x="3552" y="2592"/>
              <a:ext cx="193" cy="191"/>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9" name="Oval 37">
              <a:extLst>
                <a:ext uri="{FF2B5EF4-FFF2-40B4-BE49-F238E27FC236}">
                  <a16:creationId xmlns:a16="http://schemas.microsoft.com/office/drawing/2014/main" id="{FA3068F2-4D36-BE4E-9584-F848B8E36C31}"/>
                </a:ext>
              </a:extLst>
            </p:cNvPr>
            <p:cNvSpPr>
              <a:spLocks noChangeArrowheads="1"/>
            </p:cNvSpPr>
            <p:nvPr/>
          </p:nvSpPr>
          <p:spPr bwMode="auto">
            <a:xfrm>
              <a:off x="3552"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0" name="Oval 38">
              <a:extLst>
                <a:ext uri="{FF2B5EF4-FFF2-40B4-BE49-F238E27FC236}">
                  <a16:creationId xmlns:a16="http://schemas.microsoft.com/office/drawing/2014/main" id="{7180F771-ED88-D949-BF9B-CB8486024740}"/>
                </a:ext>
              </a:extLst>
            </p:cNvPr>
            <p:cNvSpPr>
              <a:spLocks noChangeArrowheads="1"/>
            </p:cNvSpPr>
            <p:nvPr/>
          </p:nvSpPr>
          <p:spPr bwMode="auto">
            <a:xfrm>
              <a:off x="4080"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1" name="Oval 39">
              <a:extLst>
                <a:ext uri="{FF2B5EF4-FFF2-40B4-BE49-F238E27FC236}">
                  <a16:creationId xmlns:a16="http://schemas.microsoft.com/office/drawing/2014/main" id="{6AFA4B05-C016-8046-9DB5-3A64C39832CE}"/>
                </a:ext>
              </a:extLst>
            </p:cNvPr>
            <p:cNvSpPr>
              <a:spLocks noChangeArrowheads="1"/>
            </p:cNvSpPr>
            <p:nvPr/>
          </p:nvSpPr>
          <p:spPr bwMode="auto">
            <a:xfrm>
              <a:off x="4080" y="259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2" name="Line 40">
              <a:extLst>
                <a:ext uri="{FF2B5EF4-FFF2-40B4-BE49-F238E27FC236}">
                  <a16:creationId xmlns:a16="http://schemas.microsoft.com/office/drawing/2014/main" id="{77FE52DD-9C06-1A46-9475-1F4245AB531F}"/>
                </a:ext>
              </a:extLst>
            </p:cNvPr>
            <p:cNvSpPr>
              <a:spLocks noChangeShapeType="1"/>
            </p:cNvSpPr>
            <p:nvPr/>
          </p:nvSpPr>
          <p:spPr bwMode="auto">
            <a:xfrm>
              <a:off x="3648"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3" name="Line 41">
              <a:extLst>
                <a:ext uri="{FF2B5EF4-FFF2-40B4-BE49-F238E27FC236}">
                  <a16:creationId xmlns:a16="http://schemas.microsoft.com/office/drawing/2014/main" id="{63EF062B-BD2C-6D45-9455-8865A58F3D47}"/>
                </a:ext>
              </a:extLst>
            </p:cNvPr>
            <p:cNvSpPr>
              <a:spLocks noChangeShapeType="1"/>
            </p:cNvSpPr>
            <p:nvPr/>
          </p:nvSpPr>
          <p:spPr bwMode="auto">
            <a:xfrm>
              <a:off x="4176"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7" name="Line 45">
              <a:extLst>
                <a:ext uri="{FF2B5EF4-FFF2-40B4-BE49-F238E27FC236}">
                  <a16:creationId xmlns:a16="http://schemas.microsoft.com/office/drawing/2014/main" id="{0617791B-8CAD-B546-9ED7-AF022E5D60B8}"/>
                </a:ext>
              </a:extLst>
            </p:cNvPr>
            <p:cNvSpPr>
              <a:spLocks noChangeShapeType="1"/>
            </p:cNvSpPr>
            <p:nvPr/>
          </p:nvSpPr>
          <p:spPr bwMode="auto">
            <a:xfrm>
              <a:off x="3744" y="2736"/>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8" name="Oval 46">
              <a:extLst>
                <a:ext uri="{FF2B5EF4-FFF2-40B4-BE49-F238E27FC236}">
                  <a16:creationId xmlns:a16="http://schemas.microsoft.com/office/drawing/2014/main" id="{A0F3EB57-57E9-DE47-BF98-0F40CDDF3D2B}"/>
                </a:ext>
              </a:extLst>
            </p:cNvPr>
            <p:cNvSpPr>
              <a:spLocks noChangeArrowheads="1"/>
            </p:cNvSpPr>
            <p:nvPr/>
          </p:nvSpPr>
          <p:spPr bwMode="auto">
            <a:xfrm>
              <a:off x="4464" y="2592"/>
              <a:ext cx="193" cy="191"/>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9" name="Oval 47">
              <a:extLst>
                <a:ext uri="{FF2B5EF4-FFF2-40B4-BE49-F238E27FC236}">
                  <a16:creationId xmlns:a16="http://schemas.microsoft.com/office/drawing/2014/main" id="{B20B1C9B-FF05-3E4B-BAED-32A5FA3D24AC}"/>
                </a:ext>
              </a:extLst>
            </p:cNvPr>
            <p:cNvSpPr>
              <a:spLocks noChangeArrowheads="1"/>
            </p:cNvSpPr>
            <p:nvPr/>
          </p:nvSpPr>
          <p:spPr bwMode="auto">
            <a:xfrm>
              <a:off x="4464"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0" name="Oval 48">
              <a:extLst>
                <a:ext uri="{FF2B5EF4-FFF2-40B4-BE49-F238E27FC236}">
                  <a16:creationId xmlns:a16="http://schemas.microsoft.com/office/drawing/2014/main" id="{4F595C01-DC24-AD47-B199-CA05994BA3C3}"/>
                </a:ext>
              </a:extLst>
            </p:cNvPr>
            <p:cNvSpPr>
              <a:spLocks noChangeArrowheads="1"/>
            </p:cNvSpPr>
            <p:nvPr/>
          </p:nvSpPr>
          <p:spPr bwMode="auto">
            <a:xfrm>
              <a:off x="4992" y="302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1" name="Oval 49">
              <a:extLst>
                <a:ext uri="{FF2B5EF4-FFF2-40B4-BE49-F238E27FC236}">
                  <a16:creationId xmlns:a16="http://schemas.microsoft.com/office/drawing/2014/main" id="{699D518B-99DF-8B48-A700-7C3216843A50}"/>
                </a:ext>
              </a:extLst>
            </p:cNvPr>
            <p:cNvSpPr>
              <a:spLocks noChangeArrowheads="1"/>
            </p:cNvSpPr>
            <p:nvPr/>
          </p:nvSpPr>
          <p:spPr bwMode="auto">
            <a:xfrm>
              <a:off x="4992" y="259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3" name="Line 51">
              <a:extLst>
                <a:ext uri="{FF2B5EF4-FFF2-40B4-BE49-F238E27FC236}">
                  <a16:creationId xmlns:a16="http://schemas.microsoft.com/office/drawing/2014/main" id="{EE2C84CC-69AF-EB4E-BAFD-B88D3718EFD3}"/>
                </a:ext>
              </a:extLst>
            </p:cNvPr>
            <p:cNvSpPr>
              <a:spLocks noChangeShapeType="1"/>
            </p:cNvSpPr>
            <p:nvPr/>
          </p:nvSpPr>
          <p:spPr bwMode="auto">
            <a:xfrm>
              <a:off x="5088" y="2784"/>
              <a:ext cx="0"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4" name="Line 52">
              <a:extLst>
                <a:ext uri="{FF2B5EF4-FFF2-40B4-BE49-F238E27FC236}">
                  <a16:creationId xmlns:a16="http://schemas.microsoft.com/office/drawing/2014/main" id="{52BEA793-549C-4E4E-A875-B116D3B70DFE}"/>
                </a:ext>
              </a:extLst>
            </p:cNvPr>
            <p:cNvSpPr>
              <a:spLocks noChangeShapeType="1"/>
            </p:cNvSpPr>
            <p:nvPr/>
          </p:nvSpPr>
          <p:spPr bwMode="auto">
            <a:xfrm>
              <a:off x="4656" y="2688"/>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5" name="Line 53">
              <a:extLst>
                <a:ext uri="{FF2B5EF4-FFF2-40B4-BE49-F238E27FC236}">
                  <a16:creationId xmlns:a16="http://schemas.microsoft.com/office/drawing/2014/main" id="{D4377F96-B510-2444-AD79-358B4DFAF7BF}"/>
                </a:ext>
              </a:extLst>
            </p:cNvPr>
            <p:cNvSpPr>
              <a:spLocks noChangeShapeType="1"/>
            </p:cNvSpPr>
            <p:nvPr/>
          </p:nvSpPr>
          <p:spPr bwMode="auto">
            <a:xfrm>
              <a:off x="4656" y="3120"/>
              <a:ext cx="3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8" name="Text Box 56">
              <a:extLst>
                <a:ext uri="{FF2B5EF4-FFF2-40B4-BE49-F238E27FC236}">
                  <a16:creationId xmlns:a16="http://schemas.microsoft.com/office/drawing/2014/main" id="{F4B204E5-C1D0-1F41-98C9-AC56662CA4F3}"/>
                </a:ext>
              </a:extLst>
            </p:cNvPr>
            <p:cNvSpPr txBox="1">
              <a:spLocks noChangeArrowheads="1"/>
            </p:cNvSpPr>
            <p:nvPr/>
          </p:nvSpPr>
          <p:spPr bwMode="auto">
            <a:xfrm>
              <a:off x="1680" y="3264"/>
              <a:ext cx="32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Times New Roman" panose="02020603050405020304" pitchFamily="18" charset="0"/>
                </a:rPr>
                <a:t>Four of the spanning trees of the graph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249"/>
                                        </p:tgtEl>
                                        <p:attrNameLst>
                                          <p:attrName>style.visibility</p:attrName>
                                        </p:attrNameLst>
                                      </p:cBhvr>
                                      <p:to>
                                        <p:strVal val="visible"/>
                                      </p:to>
                                    </p:set>
                                    <p:animEffect transition="in" filter="dissolve">
                                      <p:cBhvr>
                                        <p:cTn id="7" dur="500"/>
                                        <p:tgtEl>
                                          <p:spTgt spid="82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250"/>
                                        </p:tgtEl>
                                        <p:attrNameLst>
                                          <p:attrName>style.visibility</p:attrName>
                                        </p:attrNameLst>
                                      </p:cBhvr>
                                      <p:to>
                                        <p:strVal val="visible"/>
                                      </p:to>
                                    </p:set>
                                    <p:animEffect transition="in" filter="dissolve">
                                      <p:cBhvr>
                                        <p:cTn id="12" dur="500"/>
                                        <p:tgtEl>
                                          <p:spTgt spid="8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there are no unvisited edges</a:t>
            </a:r>
          </a:p>
        </p:txBody>
      </p:sp>
      <p:sp>
        <p:nvSpPr>
          <p:cNvPr id="32" name="TextBox 31">
            <a:extLst>
              <a:ext uri="{FF2B5EF4-FFF2-40B4-BE49-F238E27FC236}">
                <a16:creationId xmlns:a16="http://schemas.microsoft.com/office/drawing/2014/main" id="{2DD8C667-C033-834A-B69C-3591E466C456}"/>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solidFill>
                  <a:srgbClr val="FF0000"/>
                </a:solidFill>
              </a:rPr>
              <a:t>DE 7</a:t>
            </a:r>
          </a:p>
          <a:p>
            <a:r>
              <a:rPr lang="en-US" sz="2400" dirty="0">
                <a:solidFill>
                  <a:srgbClr val="FF0000"/>
                </a:solidFill>
              </a:rPr>
              <a:t>DF 8</a:t>
            </a:r>
          </a:p>
          <a:p>
            <a:r>
              <a:rPr lang="en-US" sz="2400" dirty="0">
                <a:solidFill>
                  <a:srgbClr val="FF0000"/>
                </a:solidFill>
              </a:rPr>
              <a:t>FE 9</a:t>
            </a:r>
          </a:p>
          <a:p>
            <a:r>
              <a:rPr lang="en-US" sz="2400" dirty="0">
                <a:solidFill>
                  <a:srgbClr val="FF0000"/>
                </a:solidFill>
              </a:rPr>
              <a:t>CF 10</a:t>
            </a:r>
          </a:p>
        </p:txBody>
      </p:sp>
    </p:spTree>
    <p:extLst>
      <p:ext uri="{BB962C8B-B14F-4D97-AF65-F5344CB8AC3E}">
        <p14:creationId xmlns:p14="http://schemas.microsoft.com/office/powerpoint/2010/main" val="368277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21"/>
                                        </p:tgtEl>
                                        <p:attrNameLst>
                                          <p:attrName>stroke.color</p:attrName>
                                        </p:attrNameLst>
                                      </p:cBhvr>
                                      <p:to>
                                        <a:srgbClr val="FF0000"/>
                                      </p:to>
                                    </p:animClr>
                                    <p:set>
                                      <p:cBhvr>
                                        <p:cTn id="7" dur="2000" fill="hold"/>
                                        <p:tgtEl>
                                          <p:spTgt spid="21"/>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Together</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t>Select the next shortest edge that does not create a cycle</a:t>
            </a:r>
          </a:p>
          <a:p>
            <a:pPr marL="514350" indent="-514350">
              <a:spcBef>
                <a:spcPts val="200"/>
              </a:spcBef>
              <a:buFont typeface="+mj-lt"/>
              <a:buAutoNum type="arabicPeriod"/>
            </a:pPr>
            <a:r>
              <a:rPr lang="en-US" sz="2000" dirty="0">
                <a:solidFill>
                  <a:srgbClr val="FF0000"/>
                </a:solidFill>
              </a:rPr>
              <a:t>Stop when there are no unvisited edges</a:t>
            </a:r>
          </a:p>
        </p:txBody>
      </p:sp>
      <p:sp>
        <p:nvSpPr>
          <p:cNvPr id="32" name="TextBox 31">
            <a:extLst>
              <a:ext uri="{FF2B5EF4-FFF2-40B4-BE49-F238E27FC236}">
                <a16:creationId xmlns:a16="http://schemas.microsoft.com/office/drawing/2014/main" id="{2DD8C667-C033-834A-B69C-3591E466C456}"/>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solidFill>
                  <a:srgbClr val="FF0000"/>
                </a:solidFill>
              </a:rPr>
              <a:t>DE 7</a:t>
            </a:r>
          </a:p>
          <a:p>
            <a:r>
              <a:rPr lang="en-US" sz="2400" dirty="0">
                <a:solidFill>
                  <a:srgbClr val="FF0000"/>
                </a:solidFill>
              </a:rPr>
              <a:t>DF 8</a:t>
            </a:r>
          </a:p>
          <a:p>
            <a:r>
              <a:rPr lang="en-US" sz="2400" dirty="0">
                <a:solidFill>
                  <a:srgbClr val="FF0000"/>
                </a:solidFill>
              </a:rPr>
              <a:t>FE 9</a:t>
            </a:r>
          </a:p>
          <a:p>
            <a:r>
              <a:rPr lang="en-US" sz="2400" dirty="0">
                <a:solidFill>
                  <a:srgbClr val="FF0000"/>
                </a:solidFill>
              </a:rPr>
              <a:t>CF 10</a:t>
            </a:r>
          </a:p>
        </p:txBody>
      </p:sp>
    </p:spTree>
    <p:extLst>
      <p:ext uri="{BB962C8B-B14F-4D97-AF65-F5344CB8AC3E}">
        <p14:creationId xmlns:p14="http://schemas.microsoft.com/office/powerpoint/2010/main" val="13497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5"/>
                                        </p:tgtEl>
                                        <p:attrNameLst>
                                          <p:attrName>stroke.color</p:attrName>
                                        </p:attrNameLst>
                                      </p:cBhvr>
                                      <p:to>
                                        <a:srgbClr val="00B050"/>
                                      </p:to>
                                    </p:animClr>
                                    <p:set>
                                      <p:cBhvr>
                                        <p:cTn id="7" dur="2000" fill="hold"/>
                                        <p:tgtEl>
                                          <p:spTgt spid="15"/>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16"/>
                                        </p:tgtEl>
                                        <p:attrNameLst>
                                          <p:attrName>stroke.color</p:attrName>
                                        </p:attrNameLst>
                                      </p:cBhvr>
                                      <p:to>
                                        <a:srgbClr val="00B050"/>
                                      </p:to>
                                    </p:animClr>
                                    <p:set>
                                      <p:cBhvr>
                                        <p:cTn id="12" dur="2000" fill="hold"/>
                                        <p:tgtEl>
                                          <p:spTgt spid="16"/>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2000" fill="hold"/>
                                        <p:tgtEl>
                                          <p:spTgt spid="12"/>
                                        </p:tgtEl>
                                        <p:attrNameLst>
                                          <p:attrName>stroke.color</p:attrName>
                                        </p:attrNameLst>
                                      </p:cBhvr>
                                      <p:to>
                                        <a:srgbClr val="00B050"/>
                                      </p:to>
                                    </p:animClr>
                                    <p:set>
                                      <p:cBhvr>
                                        <p:cTn id="17" dur="2000" fill="hold"/>
                                        <p:tgtEl>
                                          <p:spTgt spid="12"/>
                                        </p:tgtEl>
                                        <p:attrNameLst>
                                          <p:attrName>stroke.on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nodeType="clickEffect">
                                  <p:stCondLst>
                                    <p:cond delay="0"/>
                                  </p:stCondLst>
                                  <p:childTnLst>
                                    <p:animClr clrSpc="rgb" dir="cw">
                                      <p:cBhvr>
                                        <p:cTn id="21" dur="2000" fill="hold"/>
                                        <p:tgtEl>
                                          <p:spTgt spid="13"/>
                                        </p:tgtEl>
                                        <p:attrNameLst>
                                          <p:attrName>stroke.color</p:attrName>
                                        </p:attrNameLst>
                                      </p:cBhvr>
                                      <p:to>
                                        <a:srgbClr val="00B050"/>
                                      </p:to>
                                    </p:animClr>
                                    <p:set>
                                      <p:cBhvr>
                                        <p:cTn id="22" dur="2000" fill="hold"/>
                                        <p:tgtEl>
                                          <p:spTgt spid="13"/>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2000" fill="hold"/>
                                        <p:tgtEl>
                                          <p:spTgt spid="14"/>
                                        </p:tgtEl>
                                        <p:attrNameLst>
                                          <p:attrName>stroke.color</p:attrName>
                                        </p:attrNameLst>
                                      </p:cBhvr>
                                      <p:to>
                                        <a:srgbClr val="FF0000"/>
                                      </p:to>
                                    </p:animClr>
                                    <p:set>
                                      <p:cBhvr>
                                        <p:cTn id="27" dur="2000" fill="hold"/>
                                        <p:tgtEl>
                                          <p:spTgt spid="14"/>
                                        </p:tgtEl>
                                        <p:attrNameLst>
                                          <p:attrName>stroke.on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7" presetClass="emph" presetSubtype="2" fill="hold" nodeType="clickEffect">
                                  <p:stCondLst>
                                    <p:cond delay="0"/>
                                  </p:stCondLst>
                                  <p:childTnLst>
                                    <p:animClr clrSpc="rgb" dir="cw">
                                      <p:cBhvr>
                                        <p:cTn id="31" dur="2000" fill="hold"/>
                                        <p:tgtEl>
                                          <p:spTgt spid="19"/>
                                        </p:tgtEl>
                                        <p:attrNameLst>
                                          <p:attrName>stroke.color</p:attrName>
                                        </p:attrNameLst>
                                      </p:cBhvr>
                                      <p:to>
                                        <a:srgbClr val="00B050"/>
                                      </p:to>
                                    </p:animClr>
                                    <p:set>
                                      <p:cBhvr>
                                        <p:cTn id="32" dur="2000" fill="hold"/>
                                        <p:tgtEl>
                                          <p:spTgt spid="19"/>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7" presetClass="emph" presetSubtype="2" fill="hold" nodeType="clickEffect">
                                  <p:stCondLst>
                                    <p:cond delay="0"/>
                                  </p:stCondLst>
                                  <p:childTnLst>
                                    <p:animClr clrSpc="rgb" dir="cw">
                                      <p:cBhvr>
                                        <p:cTn id="36" dur="2000" fill="hold"/>
                                        <p:tgtEl>
                                          <p:spTgt spid="20"/>
                                        </p:tgtEl>
                                        <p:attrNameLst>
                                          <p:attrName>stroke.color</p:attrName>
                                        </p:attrNameLst>
                                      </p:cBhvr>
                                      <p:to>
                                        <a:srgbClr val="FF0000"/>
                                      </p:to>
                                    </p:animClr>
                                    <p:set>
                                      <p:cBhvr>
                                        <p:cTn id="37" dur="2000" fill="hold"/>
                                        <p:tgtEl>
                                          <p:spTgt spid="20"/>
                                        </p:tgtEl>
                                        <p:attrNameLst>
                                          <p:attrName>stroke.on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nodeType="clickEffect">
                                  <p:stCondLst>
                                    <p:cond delay="0"/>
                                  </p:stCondLst>
                                  <p:childTnLst>
                                    <p:animClr clrSpc="rgb" dir="cw">
                                      <p:cBhvr>
                                        <p:cTn id="41" dur="2000" fill="hold"/>
                                        <p:tgtEl>
                                          <p:spTgt spid="18"/>
                                        </p:tgtEl>
                                        <p:attrNameLst>
                                          <p:attrName>stroke.color</p:attrName>
                                        </p:attrNameLst>
                                      </p:cBhvr>
                                      <p:to>
                                        <a:srgbClr val="FF0000"/>
                                      </p:to>
                                    </p:animClr>
                                    <p:set>
                                      <p:cBhvr>
                                        <p:cTn id="42" dur="2000" fill="hold"/>
                                        <p:tgtEl>
                                          <p:spTgt spid="18"/>
                                        </p:tgtEl>
                                        <p:attrNameLst>
                                          <p:attrName>stroke.on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7" presetClass="emph" presetSubtype="2" fill="hold" nodeType="clickEffect">
                                  <p:stCondLst>
                                    <p:cond delay="0"/>
                                  </p:stCondLst>
                                  <p:childTnLst>
                                    <p:animClr clrSpc="rgb" dir="cw">
                                      <p:cBhvr>
                                        <p:cTn id="46" dur="2000" fill="hold"/>
                                        <p:tgtEl>
                                          <p:spTgt spid="17"/>
                                        </p:tgtEl>
                                        <p:attrNameLst>
                                          <p:attrName>stroke.color</p:attrName>
                                        </p:attrNameLst>
                                      </p:cBhvr>
                                      <p:to>
                                        <a:srgbClr val="FF0000"/>
                                      </p:to>
                                    </p:animClr>
                                    <p:set>
                                      <p:cBhvr>
                                        <p:cTn id="47" dur="2000" fill="hold"/>
                                        <p:tgtEl>
                                          <p:spTgt spid="17"/>
                                        </p:tgtEl>
                                        <p:attrNameLst>
                                          <p:attrName>stroke.on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7" presetClass="emph" presetSubtype="2" fill="hold" nodeType="clickEffect">
                                  <p:stCondLst>
                                    <p:cond delay="0"/>
                                  </p:stCondLst>
                                  <p:childTnLst>
                                    <p:animClr clrSpc="rgb" dir="cw">
                                      <p:cBhvr>
                                        <p:cTn id="51" dur="2000" fill="hold"/>
                                        <p:tgtEl>
                                          <p:spTgt spid="21"/>
                                        </p:tgtEl>
                                        <p:attrNameLst>
                                          <p:attrName>stroke.color</p:attrName>
                                        </p:attrNameLst>
                                      </p:cBhvr>
                                      <p:to>
                                        <a:srgbClr val="FF0000"/>
                                      </p:to>
                                    </p:animClr>
                                    <p:set>
                                      <p:cBhvr>
                                        <p:cTn id="52" dur="2000" fill="hold"/>
                                        <p:tgtEl>
                                          <p:spTgt spid="21"/>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807183"/>
          </a:xfrm>
        </p:spPr>
        <p:txBody>
          <a:bodyPr/>
          <a:lstStyle/>
          <a:p>
            <a:r>
              <a:rPr lang="en-US" dirty="0" err="1"/>
              <a:t>Kruskal’s</a:t>
            </a:r>
            <a:r>
              <a:rPr lang="en-US" dirty="0"/>
              <a:t> Algorithm</a:t>
            </a:r>
          </a:p>
        </p:txBody>
      </p:sp>
      <p:sp>
        <p:nvSpPr>
          <p:cNvPr id="7" name="TextBox 6"/>
          <p:cNvSpPr txBox="1"/>
          <p:nvPr/>
        </p:nvSpPr>
        <p:spPr>
          <a:xfrm>
            <a:off x="838200" y="1838923"/>
            <a:ext cx="7534656"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a:t>
            </a:r>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sort the edges by weight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(u, v) in sorted order){</a:t>
            </a:r>
          </a:p>
          <a:p>
            <a:pPr>
              <a:spcBef>
                <a:spcPts val="200"/>
              </a:spcBef>
            </a:pPr>
            <a:r>
              <a:rPr lang="en-US" dirty="0">
                <a:latin typeface="Courier New" panose="02070309020205020404" pitchFamily="49" charset="0"/>
                <a:cs typeface="Courier New" panose="02070309020205020404" pitchFamily="49" charset="0"/>
              </a:rPr>
              <a:t>		if(u and v are in different components){</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a:t>
            </a:r>
          </a:p>
          <a:p>
            <a:pPr>
              <a:spcBef>
                <a:spcPts val="200"/>
              </a:spcBef>
            </a:pPr>
            <a:r>
              <a:rPr lang="en-US" dirty="0">
                <a:latin typeface="Courier New" panose="02070309020205020404" pitchFamily="49" charset="0"/>
                <a:cs typeface="Courier New" panose="02070309020205020404" pitchFamily="49" charset="0"/>
              </a:rPr>
              <a:t>			Update u and v to be in the same component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3115144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807183"/>
          </a:xfrm>
        </p:spPr>
        <p:txBody>
          <a:bodyPr/>
          <a:lstStyle/>
          <a:p>
            <a:r>
              <a:rPr lang="en-US" dirty="0"/>
              <a:t>Kruskal’s Algorithm Improvement</a:t>
            </a:r>
          </a:p>
        </p:txBody>
      </p:sp>
      <p:sp>
        <p:nvSpPr>
          <p:cNvPr id="7" name="TextBox 6"/>
          <p:cNvSpPr txBox="1"/>
          <p:nvPr/>
        </p:nvSpPr>
        <p:spPr>
          <a:xfrm>
            <a:off x="838200" y="1838923"/>
            <a:ext cx="9419492" cy="3262432"/>
          </a:xfrm>
          <a:prstGeom prst="rect">
            <a:avLst/>
          </a:prstGeom>
          <a:noFill/>
        </p:spPr>
        <p:txBody>
          <a:bodyPr wrap="square" rtlCol="0">
            <a:spAutoFit/>
          </a:bodyPr>
          <a:lstStyle/>
          <a:p>
            <a:pPr>
              <a:spcBef>
                <a:spcPts val="200"/>
              </a:spcBef>
            </a:pPr>
            <a:r>
              <a:rPr lang="en-US" sz="2800" dirty="0"/>
              <a:t>Three Steps:</a:t>
            </a:r>
          </a:p>
          <a:p>
            <a:pPr>
              <a:spcBef>
                <a:spcPts val="200"/>
              </a:spcBef>
            </a:pPr>
            <a:endParaRPr lang="en-US" sz="2800" dirty="0"/>
          </a:p>
          <a:p>
            <a:pPr marL="342900" indent="-342900">
              <a:spcBef>
                <a:spcPts val="200"/>
              </a:spcBef>
              <a:buAutoNum type="arabicPeriod"/>
            </a:pPr>
            <a:r>
              <a:rPr lang="en-US" sz="2800" dirty="0"/>
              <a:t>List the edges in order of size</a:t>
            </a:r>
          </a:p>
          <a:p>
            <a:pPr marL="342900" indent="-342900">
              <a:spcBef>
                <a:spcPts val="200"/>
              </a:spcBef>
              <a:buAutoNum type="arabicPeriod"/>
            </a:pPr>
            <a:endParaRPr lang="en-US" sz="2800" dirty="0"/>
          </a:p>
          <a:p>
            <a:pPr marL="342900" indent="-342900">
              <a:spcBef>
                <a:spcPts val="200"/>
              </a:spcBef>
              <a:buAutoNum type="arabicPeriod"/>
            </a:pPr>
            <a:r>
              <a:rPr lang="en-US" sz="2800" dirty="0"/>
              <a:t>Select the next shortest edge that does not create a cycle</a:t>
            </a:r>
          </a:p>
          <a:p>
            <a:pPr marL="342900" indent="-342900">
              <a:spcBef>
                <a:spcPts val="200"/>
              </a:spcBef>
              <a:buAutoNum type="arabicPeriod"/>
            </a:pPr>
            <a:endParaRPr lang="en-US" sz="2800" dirty="0"/>
          </a:p>
          <a:p>
            <a:pPr marL="342900" indent="-342900">
              <a:spcBef>
                <a:spcPts val="200"/>
              </a:spcBef>
              <a:buAutoNum type="arabicPeriod"/>
            </a:pPr>
            <a:r>
              <a:rPr lang="en-US" sz="2800" dirty="0">
                <a:solidFill>
                  <a:srgbClr val="00B050"/>
                </a:solidFill>
              </a:rPr>
              <a:t>Stop when you have added |v-1| number of edges</a:t>
            </a:r>
          </a:p>
        </p:txBody>
      </p:sp>
    </p:spTree>
    <p:extLst>
      <p:ext uri="{BB962C8B-B14F-4D97-AF65-F5344CB8AC3E}">
        <p14:creationId xmlns:p14="http://schemas.microsoft.com/office/powerpoint/2010/main" val="826795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solidFill>
                  <a:srgbClr val="FF0000"/>
                </a:solidFill>
              </a:rPr>
              <a:t>List the edges in order of size</a:t>
            </a:r>
          </a:p>
          <a:p>
            <a:pPr marL="514350" indent="-514350">
              <a:spcBef>
                <a:spcPts val="200"/>
              </a:spcBef>
              <a:buFont typeface="+mj-lt"/>
              <a:buAutoNum type="arabicPeriod"/>
            </a:pPr>
            <a:r>
              <a:rPr lang="en-US" sz="2000" dirty="0"/>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 name="TextBox 2">
            <a:extLst>
              <a:ext uri="{FF2B5EF4-FFF2-40B4-BE49-F238E27FC236}">
                <a16:creationId xmlns:a16="http://schemas.microsoft.com/office/drawing/2014/main" id="{6EA527A1-B9B2-3848-A0AA-0B00C9FDEBF6}"/>
              </a:ext>
            </a:extLst>
          </p:cNvPr>
          <p:cNvSpPr txBox="1"/>
          <p:nvPr/>
        </p:nvSpPr>
        <p:spPr>
          <a:xfrm>
            <a:off x="8323489" y="1714134"/>
            <a:ext cx="938151" cy="3785652"/>
          </a:xfrm>
          <a:prstGeom prst="rect">
            <a:avLst/>
          </a:prstGeom>
          <a:noFill/>
        </p:spPr>
        <p:txBody>
          <a:bodyPr wrap="square" rtlCol="0">
            <a:spAutoFit/>
          </a:bodyPr>
          <a:lstStyle/>
          <a:p>
            <a:r>
              <a:rPr lang="en-US" sz="2400" dirty="0"/>
              <a:t>AC 1</a:t>
            </a:r>
          </a:p>
          <a:p>
            <a:r>
              <a:rPr lang="en-US" sz="2400" dirty="0"/>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94554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02773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5"/>
                                        </p:tgtEl>
                                        <p:attrNameLst>
                                          <p:attrName>stroke.color</p:attrName>
                                        </p:attrNameLst>
                                      </p:cBhvr>
                                      <p:to>
                                        <a:srgbClr val="00B050"/>
                                      </p:to>
                                    </p:animClr>
                                    <p:set>
                                      <p:cBhvr>
                                        <p:cTn id="7" dur="500" fill="hold"/>
                                        <p:tgtEl>
                                          <p:spTgt spid="1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63785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6"/>
                                        </p:tgtEl>
                                        <p:attrNameLst>
                                          <p:attrName>stroke.color</p:attrName>
                                        </p:attrNameLst>
                                      </p:cBhvr>
                                      <p:to>
                                        <a:srgbClr val="00B050"/>
                                      </p:to>
                                    </p:animClr>
                                    <p:set>
                                      <p:cBhvr>
                                        <p:cTn id="7" dur="500" fill="hold"/>
                                        <p:tgtEl>
                                          <p:spTgt spid="1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310338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2"/>
                                        </p:tgtEl>
                                        <p:attrNameLst>
                                          <p:attrName>stroke.color</p:attrName>
                                        </p:attrNameLst>
                                      </p:cBhvr>
                                      <p:to>
                                        <a:srgbClr val="00B050"/>
                                      </p:to>
                                    </p:animClr>
                                    <p:set>
                                      <p:cBhvr>
                                        <p:cTn id="7" dur="500" fill="hold"/>
                                        <p:tgtEl>
                                          <p:spTgt spid="1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96657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3"/>
                                        </p:tgtEl>
                                        <p:attrNameLst>
                                          <p:attrName>stroke.color</p:attrName>
                                        </p:attrNameLst>
                                      </p:cBhvr>
                                      <p:to>
                                        <a:srgbClr val="00B050"/>
                                      </p:to>
                                    </p:animClr>
                                    <p:set>
                                      <p:cBhvr>
                                        <p:cTn id="7" dur="500" fill="hold"/>
                                        <p:tgtEl>
                                          <p:spTgt spid="1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411033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4"/>
                                        </p:tgtEl>
                                        <p:attrNameLst>
                                          <p:attrName>stroke.color</p:attrName>
                                        </p:attrNameLst>
                                      </p:cBhvr>
                                      <p:to>
                                        <a:srgbClr val="FF0000"/>
                                      </p:to>
                                    </p:animClr>
                                    <p:set>
                                      <p:cBhvr>
                                        <p:cTn id="7" dur="2000" fill="hold"/>
                                        <p:tgtEl>
                                          <p:spTgt spid="1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375C17B-B052-C949-A398-B49B8657B8AA}"/>
              </a:ext>
            </a:extLst>
          </p:cNvPr>
          <p:cNvSpPr>
            <a:spLocks noGrp="1" noChangeArrowheads="1"/>
          </p:cNvSpPr>
          <p:nvPr>
            <p:ph type="title"/>
          </p:nvPr>
        </p:nvSpPr>
        <p:spPr>
          <a:xfrm>
            <a:off x="838200" y="133350"/>
            <a:ext cx="10515600" cy="701674"/>
          </a:xfrm>
        </p:spPr>
        <p:txBody>
          <a:bodyPr/>
          <a:lstStyle/>
          <a:p>
            <a:r>
              <a:rPr lang="en-US" altLang="en-US" dirty="0"/>
              <a:t>Finding a spanning tree</a:t>
            </a:r>
          </a:p>
        </p:txBody>
      </p:sp>
      <p:sp>
        <p:nvSpPr>
          <p:cNvPr id="9219" name="Rectangle 3">
            <a:extLst>
              <a:ext uri="{FF2B5EF4-FFF2-40B4-BE49-F238E27FC236}">
                <a16:creationId xmlns:a16="http://schemas.microsoft.com/office/drawing/2014/main" id="{954A6BA2-0707-B044-AF41-6F640C2BC7CC}"/>
              </a:ext>
            </a:extLst>
          </p:cNvPr>
          <p:cNvSpPr>
            <a:spLocks noGrp="1" noChangeArrowheads="1"/>
          </p:cNvSpPr>
          <p:nvPr>
            <p:ph type="body" idx="1"/>
          </p:nvPr>
        </p:nvSpPr>
        <p:spPr>
          <a:xfrm>
            <a:off x="1395548" y="1112520"/>
            <a:ext cx="8574088" cy="2419350"/>
          </a:xfrm>
        </p:spPr>
        <p:txBody>
          <a:bodyPr/>
          <a:lstStyle/>
          <a:p>
            <a:r>
              <a:rPr lang="en-US" altLang="en-US" sz="2400" dirty="0"/>
              <a:t>To find a spanning tree of a graph,</a:t>
            </a:r>
            <a:endParaRPr lang="en-US" altLang="en-US" sz="1800" dirty="0"/>
          </a:p>
          <a:p>
            <a:pPr lvl="1">
              <a:buClr>
                <a:srgbClr val="FFFF99"/>
              </a:buClr>
              <a:buFontTx/>
              <a:buChar char=" "/>
            </a:pPr>
            <a:r>
              <a:rPr lang="en-US" altLang="en-US" sz="1800" dirty="0">
                <a:solidFill>
                  <a:schemeClr val="accent2"/>
                </a:solidFill>
                <a:latin typeface="Verdana" panose="020B0604030504040204" pitchFamily="34" charset="0"/>
              </a:rPr>
              <a:t>pick an initial node and call it part of the spanning tree</a:t>
            </a:r>
          </a:p>
          <a:p>
            <a:pPr lvl="1">
              <a:buClr>
                <a:srgbClr val="FFFF99"/>
              </a:buClr>
              <a:buFontTx/>
              <a:buChar char=" "/>
            </a:pPr>
            <a:r>
              <a:rPr lang="en-US" altLang="en-US" sz="1800" dirty="0">
                <a:solidFill>
                  <a:schemeClr val="accent2"/>
                </a:solidFill>
                <a:latin typeface="Verdana" panose="020B0604030504040204" pitchFamily="34" charset="0"/>
              </a:rPr>
              <a:t>do a search from the initial node:</a:t>
            </a:r>
          </a:p>
          <a:p>
            <a:pPr lvl="2">
              <a:buClr>
                <a:srgbClr val="FFFF99"/>
              </a:buClr>
              <a:buFontTx/>
              <a:buChar char=" "/>
            </a:pPr>
            <a:r>
              <a:rPr lang="en-US" altLang="en-US" sz="1600" dirty="0">
                <a:solidFill>
                  <a:schemeClr val="accent2"/>
                </a:solidFill>
                <a:latin typeface="Verdana" panose="020B0604030504040204" pitchFamily="34" charset="0"/>
              </a:rPr>
              <a:t>each time you find a node that is not in the spanning tree, add to the spanning tree both the new node </a:t>
            </a:r>
            <a:r>
              <a:rPr lang="en-US" altLang="en-US" sz="1600" i="1" dirty="0">
                <a:solidFill>
                  <a:schemeClr val="accent2"/>
                </a:solidFill>
                <a:latin typeface="Verdana" panose="020B0604030504040204" pitchFamily="34" charset="0"/>
              </a:rPr>
              <a:t>and</a:t>
            </a:r>
            <a:r>
              <a:rPr lang="en-US" altLang="en-US" sz="1600" dirty="0">
                <a:solidFill>
                  <a:schemeClr val="accent2"/>
                </a:solidFill>
                <a:latin typeface="Verdana" panose="020B0604030504040204" pitchFamily="34" charset="0"/>
              </a:rPr>
              <a:t> the edge you followed to get to it</a:t>
            </a:r>
            <a:endParaRPr lang="en-US" altLang="en-US" dirty="0">
              <a:solidFill>
                <a:schemeClr val="accent2"/>
              </a:solidFill>
            </a:endParaRPr>
          </a:p>
        </p:txBody>
      </p:sp>
      <p:grpSp>
        <p:nvGrpSpPr>
          <p:cNvPr id="9288" name="Group 72">
            <a:extLst>
              <a:ext uri="{FF2B5EF4-FFF2-40B4-BE49-F238E27FC236}">
                <a16:creationId xmlns:a16="http://schemas.microsoft.com/office/drawing/2014/main" id="{7C675E58-AAA8-0143-AF5A-6BD98ED84765}"/>
              </a:ext>
            </a:extLst>
          </p:cNvPr>
          <p:cNvGrpSpPr>
            <a:grpSpLocks/>
          </p:cNvGrpSpPr>
          <p:nvPr/>
        </p:nvGrpSpPr>
        <p:grpSpPr bwMode="auto">
          <a:xfrm>
            <a:off x="2005148" y="3246121"/>
            <a:ext cx="2286000" cy="2805113"/>
            <a:chOff x="816" y="2400"/>
            <a:chExt cx="1440" cy="1767"/>
          </a:xfrm>
        </p:grpSpPr>
        <p:sp>
          <p:nvSpPr>
            <p:cNvPr id="9220" name="Oval 4">
              <a:extLst>
                <a:ext uri="{FF2B5EF4-FFF2-40B4-BE49-F238E27FC236}">
                  <a16:creationId xmlns:a16="http://schemas.microsoft.com/office/drawing/2014/main" id="{3D99A2D3-6420-1D49-BDC3-593CA9567336}"/>
                </a:ext>
              </a:extLst>
            </p:cNvPr>
            <p:cNvSpPr>
              <a:spLocks noChangeArrowheads="1"/>
            </p:cNvSpPr>
            <p:nvPr/>
          </p:nvSpPr>
          <p:spPr bwMode="auto">
            <a:xfrm>
              <a:off x="1392" y="2400"/>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Oval 5">
              <a:extLst>
                <a:ext uri="{FF2B5EF4-FFF2-40B4-BE49-F238E27FC236}">
                  <a16:creationId xmlns:a16="http://schemas.microsoft.com/office/drawing/2014/main" id="{A8FBFEB6-35C9-1246-AA5C-69BE677EAFB5}"/>
                </a:ext>
              </a:extLst>
            </p:cNvPr>
            <p:cNvSpPr>
              <a:spLocks noChangeArrowheads="1"/>
            </p:cNvSpPr>
            <p:nvPr/>
          </p:nvSpPr>
          <p:spPr bwMode="auto">
            <a:xfrm>
              <a:off x="864"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Oval 6">
              <a:extLst>
                <a:ext uri="{FF2B5EF4-FFF2-40B4-BE49-F238E27FC236}">
                  <a16:creationId xmlns:a16="http://schemas.microsoft.com/office/drawing/2014/main" id="{E6A11FCB-3814-464D-BC31-5BEC504A280B}"/>
                </a:ext>
              </a:extLst>
            </p:cNvPr>
            <p:cNvSpPr>
              <a:spLocks noChangeArrowheads="1"/>
            </p:cNvSpPr>
            <p:nvPr/>
          </p:nvSpPr>
          <p:spPr bwMode="auto">
            <a:xfrm>
              <a:off x="1200"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Oval 7">
              <a:extLst>
                <a:ext uri="{FF2B5EF4-FFF2-40B4-BE49-F238E27FC236}">
                  <a16:creationId xmlns:a16="http://schemas.microsoft.com/office/drawing/2014/main" id="{7F61070F-28CE-414D-B300-C2127236FBFB}"/>
                </a:ext>
              </a:extLst>
            </p:cNvPr>
            <p:cNvSpPr>
              <a:spLocks noChangeArrowheads="1"/>
            </p:cNvSpPr>
            <p:nvPr/>
          </p:nvSpPr>
          <p:spPr bwMode="auto">
            <a:xfrm>
              <a:off x="1536"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Oval 8">
              <a:extLst>
                <a:ext uri="{FF2B5EF4-FFF2-40B4-BE49-F238E27FC236}">
                  <a16:creationId xmlns:a16="http://schemas.microsoft.com/office/drawing/2014/main" id="{5CDF58D4-91E0-F942-A6C7-2D0931C2A61C}"/>
                </a:ext>
              </a:extLst>
            </p:cNvPr>
            <p:cNvSpPr>
              <a:spLocks noChangeArrowheads="1"/>
            </p:cNvSpPr>
            <p:nvPr/>
          </p:nvSpPr>
          <p:spPr bwMode="auto">
            <a:xfrm>
              <a:off x="1872"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Oval 9">
              <a:extLst>
                <a:ext uri="{FF2B5EF4-FFF2-40B4-BE49-F238E27FC236}">
                  <a16:creationId xmlns:a16="http://schemas.microsoft.com/office/drawing/2014/main" id="{D3A2FB24-A4CD-5240-B627-86F55CDBB398}"/>
                </a:ext>
              </a:extLst>
            </p:cNvPr>
            <p:cNvSpPr>
              <a:spLocks noChangeArrowheads="1"/>
            </p:cNvSpPr>
            <p:nvPr/>
          </p:nvSpPr>
          <p:spPr bwMode="auto">
            <a:xfrm>
              <a:off x="1056"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Oval 10">
              <a:extLst>
                <a:ext uri="{FF2B5EF4-FFF2-40B4-BE49-F238E27FC236}">
                  <a16:creationId xmlns:a16="http://schemas.microsoft.com/office/drawing/2014/main" id="{F630CDAA-388F-674B-B5EF-B7CF902D920A}"/>
                </a:ext>
              </a:extLst>
            </p:cNvPr>
            <p:cNvSpPr>
              <a:spLocks noChangeArrowheads="1"/>
            </p:cNvSpPr>
            <p:nvPr/>
          </p:nvSpPr>
          <p:spPr bwMode="auto">
            <a:xfrm>
              <a:off x="1392"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11">
              <a:extLst>
                <a:ext uri="{FF2B5EF4-FFF2-40B4-BE49-F238E27FC236}">
                  <a16:creationId xmlns:a16="http://schemas.microsoft.com/office/drawing/2014/main" id="{E7D5BCB0-D985-DB4F-84D7-01FD26EE27D2}"/>
                </a:ext>
              </a:extLst>
            </p:cNvPr>
            <p:cNvSpPr>
              <a:spLocks noChangeArrowheads="1"/>
            </p:cNvSpPr>
            <p:nvPr/>
          </p:nvSpPr>
          <p:spPr bwMode="auto">
            <a:xfrm>
              <a:off x="1728"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Oval 12">
              <a:extLst>
                <a:ext uri="{FF2B5EF4-FFF2-40B4-BE49-F238E27FC236}">
                  <a16:creationId xmlns:a16="http://schemas.microsoft.com/office/drawing/2014/main" id="{F9CB85E2-9315-104D-9935-A55094B161C1}"/>
                </a:ext>
              </a:extLst>
            </p:cNvPr>
            <p:cNvSpPr>
              <a:spLocks noChangeArrowheads="1"/>
            </p:cNvSpPr>
            <p:nvPr/>
          </p:nvSpPr>
          <p:spPr bwMode="auto">
            <a:xfrm>
              <a:off x="1392" y="3696"/>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16">
              <a:extLst>
                <a:ext uri="{FF2B5EF4-FFF2-40B4-BE49-F238E27FC236}">
                  <a16:creationId xmlns:a16="http://schemas.microsoft.com/office/drawing/2014/main" id="{EAC2750B-00D0-AB4A-A620-5DE09B6684C5}"/>
                </a:ext>
              </a:extLst>
            </p:cNvPr>
            <p:cNvSpPr>
              <a:spLocks noChangeShapeType="1"/>
            </p:cNvSpPr>
            <p:nvPr/>
          </p:nvSpPr>
          <p:spPr bwMode="auto">
            <a:xfrm flipH="1">
              <a:off x="1008" y="2544"/>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Line 17">
              <a:extLst>
                <a:ext uri="{FF2B5EF4-FFF2-40B4-BE49-F238E27FC236}">
                  <a16:creationId xmlns:a16="http://schemas.microsoft.com/office/drawing/2014/main" id="{5D7EA2E9-F7E9-844B-894E-40A538F37F48}"/>
                </a:ext>
              </a:extLst>
            </p:cNvPr>
            <p:cNvSpPr>
              <a:spLocks noChangeShapeType="1"/>
            </p:cNvSpPr>
            <p:nvPr/>
          </p:nvSpPr>
          <p:spPr bwMode="auto">
            <a:xfrm flipV="1">
              <a:off x="1296" y="2592"/>
              <a:ext cx="144"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Line 18">
              <a:extLst>
                <a:ext uri="{FF2B5EF4-FFF2-40B4-BE49-F238E27FC236}">
                  <a16:creationId xmlns:a16="http://schemas.microsoft.com/office/drawing/2014/main" id="{2C113CBC-4C5C-7146-9513-F9A20505FFBD}"/>
                </a:ext>
              </a:extLst>
            </p:cNvPr>
            <p:cNvSpPr>
              <a:spLocks noChangeShapeType="1"/>
            </p:cNvSpPr>
            <p:nvPr/>
          </p:nvSpPr>
          <p:spPr bwMode="auto">
            <a:xfrm flipH="1" flipV="1">
              <a:off x="1536" y="2592"/>
              <a:ext cx="96"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Line 19">
              <a:extLst>
                <a:ext uri="{FF2B5EF4-FFF2-40B4-BE49-F238E27FC236}">
                  <a16:creationId xmlns:a16="http://schemas.microsoft.com/office/drawing/2014/main" id="{D68D1705-1DAE-4443-AF13-FDAC15B6155B}"/>
                </a:ext>
              </a:extLst>
            </p:cNvPr>
            <p:cNvSpPr>
              <a:spLocks noChangeShapeType="1"/>
            </p:cNvSpPr>
            <p:nvPr/>
          </p:nvSpPr>
          <p:spPr bwMode="auto">
            <a:xfrm flipH="1" flipV="1">
              <a:off x="1584" y="2544"/>
              <a:ext cx="33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Line 20">
              <a:extLst>
                <a:ext uri="{FF2B5EF4-FFF2-40B4-BE49-F238E27FC236}">
                  <a16:creationId xmlns:a16="http://schemas.microsoft.com/office/drawing/2014/main" id="{61334E20-36CD-0441-A81F-A47B26DF07EC}"/>
                </a:ext>
              </a:extLst>
            </p:cNvPr>
            <p:cNvSpPr>
              <a:spLocks noChangeShapeType="1"/>
            </p:cNvSpPr>
            <p:nvPr/>
          </p:nvSpPr>
          <p:spPr bwMode="auto">
            <a:xfrm flipH="1" flipV="1">
              <a:off x="960" y="3024"/>
              <a:ext cx="14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9" name="Line 23">
              <a:extLst>
                <a:ext uri="{FF2B5EF4-FFF2-40B4-BE49-F238E27FC236}">
                  <a16:creationId xmlns:a16="http://schemas.microsoft.com/office/drawing/2014/main" id="{1A6F7BCD-A214-0342-BF28-4B08439E76A5}"/>
                </a:ext>
              </a:extLst>
            </p:cNvPr>
            <p:cNvSpPr>
              <a:spLocks noChangeShapeType="1"/>
            </p:cNvSpPr>
            <p:nvPr/>
          </p:nvSpPr>
          <p:spPr bwMode="auto">
            <a:xfrm flipH="1">
              <a:off x="1824" y="3024"/>
              <a:ext cx="9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Line 24">
              <a:extLst>
                <a:ext uri="{FF2B5EF4-FFF2-40B4-BE49-F238E27FC236}">
                  <a16:creationId xmlns:a16="http://schemas.microsoft.com/office/drawing/2014/main" id="{A3181CD0-B99A-5549-95A3-088F1C4A5EF0}"/>
                </a:ext>
              </a:extLst>
            </p:cNvPr>
            <p:cNvSpPr>
              <a:spLocks noChangeShapeType="1"/>
            </p:cNvSpPr>
            <p:nvPr/>
          </p:nvSpPr>
          <p:spPr bwMode="auto">
            <a:xfrm flipH="1">
              <a:off x="1200" y="3024"/>
              <a:ext cx="9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Line 25">
              <a:extLst>
                <a:ext uri="{FF2B5EF4-FFF2-40B4-BE49-F238E27FC236}">
                  <a16:creationId xmlns:a16="http://schemas.microsoft.com/office/drawing/2014/main" id="{D16C6517-367F-464E-A0C5-F00181E13E58}"/>
                </a:ext>
              </a:extLst>
            </p:cNvPr>
            <p:cNvSpPr>
              <a:spLocks noChangeShapeType="1"/>
            </p:cNvSpPr>
            <p:nvPr/>
          </p:nvSpPr>
          <p:spPr bwMode="auto">
            <a:xfrm>
              <a:off x="1632" y="3024"/>
              <a:ext cx="14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2" name="Line 26">
              <a:extLst>
                <a:ext uri="{FF2B5EF4-FFF2-40B4-BE49-F238E27FC236}">
                  <a16:creationId xmlns:a16="http://schemas.microsoft.com/office/drawing/2014/main" id="{4C6B049D-1B1A-2B45-AB75-B6924CCAA53E}"/>
                </a:ext>
              </a:extLst>
            </p:cNvPr>
            <p:cNvSpPr>
              <a:spLocks noChangeShapeType="1"/>
            </p:cNvSpPr>
            <p:nvPr/>
          </p:nvSpPr>
          <p:spPr bwMode="auto">
            <a:xfrm flipH="1">
              <a:off x="1536" y="3504"/>
              <a:ext cx="24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3" name="Line 27">
              <a:extLst>
                <a:ext uri="{FF2B5EF4-FFF2-40B4-BE49-F238E27FC236}">
                  <a16:creationId xmlns:a16="http://schemas.microsoft.com/office/drawing/2014/main" id="{F8592FF4-1D11-C24D-B768-A9DC93FD0F08}"/>
                </a:ext>
              </a:extLst>
            </p:cNvPr>
            <p:cNvSpPr>
              <a:spLocks noChangeShapeType="1"/>
            </p:cNvSpPr>
            <p:nvPr/>
          </p:nvSpPr>
          <p:spPr bwMode="auto">
            <a:xfrm>
              <a:off x="1200" y="3504"/>
              <a:ext cx="24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Line 28">
              <a:extLst>
                <a:ext uri="{FF2B5EF4-FFF2-40B4-BE49-F238E27FC236}">
                  <a16:creationId xmlns:a16="http://schemas.microsoft.com/office/drawing/2014/main" id="{C2B6EF4F-FD6A-764F-9F17-0553E93D3217}"/>
                </a:ext>
              </a:extLst>
            </p:cNvPr>
            <p:cNvSpPr>
              <a:spLocks noChangeShapeType="1"/>
            </p:cNvSpPr>
            <p:nvPr/>
          </p:nvSpPr>
          <p:spPr bwMode="auto">
            <a:xfrm>
              <a:off x="1488" y="3504"/>
              <a:ext cx="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Text Box 69">
              <a:extLst>
                <a:ext uri="{FF2B5EF4-FFF2-40B4-BE49-F238E27FC236}">
                  <a16:creationId xmlns:a16="http://schemas.microsoft.com/office/drawing/2014/main" id="{6A6621CC-83B7-9748-8591-CF24DC06C05F}"/>
                </a:ext>
              </a:extLst>
            </p:cNvPr>
            <p:cNvSpPr txBox="1">
              <a:spLocks noChangeArrowheads="1"/>
            </p:cNvSpPr>
            <p:nvPr/>
          </p:nvSpPr>
          <p:spPr bwMode="auto">
            <a:xfrm>
              <a:off x="816" y="3936"/>
              <a:ext cx="1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An undirected graph</a:t>
              </a:r>
            </a:p>
          </p:txBody>
        </p:sp>
      </p:grpSp>
      <p:grpSp>
        <p:nvGrpSpPr>
          <p:cNvPr id="9291" name="Group 75">
            <a:extLst>
              <a:ext uri="{FF2B5EF4-FFF2-40B4-BE49-F238E27FC236}">
                <a16:creationId xmlns:a16="http://schemas.microsoft.com/office/drawing/2014/main" id="{6434204D-C3CF-A049-9A78-B03723E35B4D}"/>
              </a:ext>
            </a:extLst>
          </p:cNvPr>
          <p:cNvGrpSpPr>
            <a:grpSpLocks/>
          </p:cNvGrpSpPr>
          <p:nvPr/>
        </p:nvGrpSpPr>
        <p:grpSpPr bwMode="auto">
          <a:xfrm>
            <a:off x="4595948" y="3246120"/>
            <a:ext cx="1905000" cy="3354388"/>
            <a:chOff x="2256" y="2352"/>
            <a:chExt cx="1200" cy="2113"/>
          </a:xfrm>
        </p:grpSpPr>
        <p:sp>
          <p:nvSpPr>
            <p:cNvPr id="9245" name="Oval 29">
              <a:extLst>
                <a:ext uri="{FF2B5EF4-FFF2-40B4-BE49-F238E27FC236}">
                  <a16:creationId xmlns:a16="http://schemas.microsoft.com/office/drawing/2014/main" id="{1E676C70-9996-3140-921B-90027BFA749F}"/>
                </a:ext>
              </a:extLst>
            </p:cNvPr>
            <p:cNvSpPr>
              <a:spLocks noChangeArrowheads="1"/>
            </p:cNvSpPr>
            <p:nvPr/>
          </p:nvSpPr>
          <p:spPr bwMode="auto">
            <a:xfrm>
              <a:off x="2784" y="235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Oval 30">
              <a:extLst>
                <a:ext uri="{FF2B5EF4-FFF2-40B4-BE49-F238E27FC236}">
                  <a16:creationId xmlns:a16="http://schemas.microsoft.com/office/drawing/2014/main" id="{D32F5BCD-F3E8-424A-895A-F7659491990C}"/>
                </a:ext>
              </a:extLst>
            </p:cNvPr>
            <p:cNvSpPr>
              <a:spLocks noChangeArrowheads="1"/>
            </p:cNvSpPr>
            <p:nvPr/>
          </p:nvSpPr>
          <p:spPr bwMode="auto">
            <a:xfrm>
              <a:off x="2256" y="278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Oval 31">
              <a:extLst>
                <a:ext uri="{FF2B5EF4-FFF2-40B4-BE49-F238E27FC236}">
                  <a16:creationId xmlns:a16="http://schemas.microsoft.com/office/drawing/2014/main" id="{E68FC7EE-BAAF-8D4E-A762-29D6531FC9CB}"/>
                </a:ext>
              </a:extLst>
            </p:cNvPr>
            <p:cNvSpPr>
              <a:spLocks noChangeArrowheads="1"/>
            </p:cNvSpPr>
            <p:nvPr/>
          </p:nvSpPr>
          <p:spPr bwMode="auto">
            <a:xfrm>
              <a:off x="2592" y="278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8" name="Oval 32">
              <a:extLst>
                <a:ext uri="{FF2B5EF4-FFF2-40B4-BE49-F238E27FC236}">
                  <a16:creationId xmlns:a16="http://schemas.microsoft.com/office/drawing/2014/main" id="{9D931051-6370-B64F-B57D-13DABBB828AA}"/>
                </a:ext>
              </a:extLst>
            </p:cNvPr>
            <p:cNvSpPr>
              <a:spLocks noChangeArrowheads="1"/>
            </p:cNvSpPr>
            <p:nvPr/>
          </p:nvSpPr>
          <p:spPr bwMode="auto">
            <a:xfrm>
              <a:off x="2928" y="278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9" name="Oval 33">
              <a:extLst>
                <a:ext uri="{FF2B5EF4-FFF2-40B4-BE49-F238E27FC236}">
                  <a16:creationId xmlns:a16="http://schemas.microsoft.com/office/drawing/2014/main" id="{DE7AD92E-FD02-5843-9B59-6BDA1257491D}"/>
                </a:ext>
              </a:extLst>
            </p:cNvPr>
            <p:cNvSpPr>
              <a:spLocks noChangeArrowheads="1"/>
            </p:cNvSpPr>
            <p:nvPr/>
          </p:nvSpPr>
          <p:spPr bwMode="auto">
            <a:xfrm>
              <a:off x="3264" y="278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0" name="Oval 34">
              <a:extLst>
                <a:ext uri="{FF2B5EF4-FFF2-40B4-BE49-F238E27FC236}">
                  <a16:creationId xmlns:a16="http://schemas.microsoft.com/office/drawing/2014/main" id="{9FE2AC73-2632-F24A-915C-3943B02D9069}"/>
                </a:ext>
              </a:extLst>
            </p:cNvPr>
            <p:cNvSpPr>
              <a:spLocks noChangeArrowheads="1"/>
            </p:cNvSpPr>
            <p:nvPr/>
          </p:nvSpPr>
          <p:spPr bwMode="auto">
            <a:xfrm>
              <a:off x="2448" y="326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1" name="Oval 35">
              <a:extLst>
                <a:ext uri="{FF2B5EF4-FFF2-40B4-BE49-F238E27FC236}">
                  <a16:creationId xmlns:a16="http://schemas.microsoft.com/office/drawing/2014/main" id="{5D4714B3-C228-3441-9995-3FA4906F7E2D}"/>
                </a:ext>
              </a:extLst>
            </p:cNvPr>
            <p:cNvSpPr>
              <a:spLocks noChangeArrowheads="1"/>
            </p:cNvSpPr>
            <p:nvPr/>
          </p:nvSpPr>
          <p:spPr bwMode="auto">
            <a:xfrm>
              <a:off x="2784" y="326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2" name="Oval 36">
              <a:extLst>
                <a:ext uri="{FF2B5EF4-FFF2-40B4-BE49-F238E27FC236}">
                  <a16:creationId xmlns:a16="http://schemas.microsoft.com/office/drawing/2014/main" id="{E004C1CA-1E07-E34C-ABCD-F6E75229681B}"/>
                </a:ext>
              </a:extLst>
            </p:cNvPr>
            <p:cNvSpPr>
              <a:spLocks noChangeArrowheads="1"/>
            </p:cNvSpPr>
            <p:nvPr/>
          </p:nvSpPr>
          <p:spPr bwMode="auto">
            <a:xfrm>
              <a:off x="3120" y="3264"/>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3" name="Oval 37">
              <a:extLst>
                <a:ext uri="{FF2B5EF4-FFF2-40B4-BE49-F238E27FC236}">
                  <a16:creationId xmlns:a16="http://schemas.microsoft.com/office/drawing/2014/main" id="{145107C5-D29A-FA40-BF6F-03547A2A63F3}"/>
                </a:ext>
              </a:extLst>
            </p:cNvPr>
            <p:cNvSpPr>
              <a:spLocks noChangeArrowheads="1"/>
            </p:cNvSpPr>
            <p:nvPr/>
          </p:nvSpPr>
          <p:spPr bwMode="auto">
            <a:xfrm>
              <a:off x="2784" y="3648"/>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4" name="Line 38">
              <a:extLst>
                <a:ext uri="{FF2B5EF4-FFF2-40B4-BE49-F238E27FC236}">
                  <a16:creationId xmlns:a16="http://schemas.microsoft.com/office/drawing/2014/main" id="{23998A31-E0BD-004A-921D-6F13DFDF0E50}"/>
                </a:ext>
              </a:extLst>
            </p:cNvPr>
            <p:cNvSpPr>
              <a:spLocks noChangeShapeType="1"/>
            </p:cNvSpPr>
            <p:nvPr/>
          </p:nvSpPr>
          <p:spPr bwMode="auto">
            <a:xfrm flipH="1">
              <a:off x="2400" y="2496"/>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5" name="Line 39">
              <a:extLst>
                <a:ext uri="{FF2B5EF4-FFF2-40B4-BE49-F238E27FC236}">
                  <a16:creationId xmlns:a16="http://schemas.microsoft.com/office/drawing/2014/main" id="{A18EC1ED-9260-8B43-A14E-ABEFD75D3D9B}"/>
                </a:ext>
              </a:extLst>
            </p:cNvPr>
            <p:cNvSpPr>
              <a:spLocks noChangeShapeType="1"/>
            </p:cNvSpPr>
            <p:nvPr/>
          </p:nvSpPr>
          <p:spPr bwMode="auto">
            <a:xfrm flipV="1">
              <a:off x="2688" y="2544"/>
              <a:ext cx="144"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6" name="Line 40">
              <a:extLst>
                <a:ext uri="{FF2B5EF4-FFF2-40B4-BE49-F238E27FC236}">
                  <a16:creationId xmlns:a16="http://schemas.microsoft.com/office/drawing/2014/main" id="{2731CFDE-62FF-004A-A6DC-AFBBE9C4E660}"/>
                </a:ext>
              </a:extLst>
            </p:cNvPr>
            <p:cNvSpPr>
              <a:spLocks noChangeShapeType="1"/>
            </p:cNvSpPr>
            <p:nvPr/>
          </p:nvSpPr>
          <p:spPr bwMode="auto">
            <a:xfrm flipH="1" flipV="1">
              <a:off x="2928" y="2544"/>
              <a:ext cx="96"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7" name="Line 41">
              <a:extLst>
                <a:ext uri="{FF2B5EF4-FFF2-40B4-BE49-F238E27FC236}">
                  <a16:creationId xmlns:a16="http://schemas.microsoft.com/office/drawing/2014/main" id="{EF65A79F-619A-2D4A-BEA8-4841570A1C5E}"/>
                </a:ext>
              </a:extLst>
            </p:cNvPr>
            <p:cNvSpPr>
              <a:spLocks noChangeShapeType="1"/>
            </p:cNvSpPr>
            <p:nvPr/>
          </p:nvSpPr>
          <p:spPr bwMode="auto">
            <a:xfrm flipH="1" flipV="1">
              <a:off x="2976" y="2496"/>
              <a:ext cx="33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8" name="Line 42">
              <a:extLst>
                <a:ext uri="{FF2B5EF4-FFF2-40B4-BE49-F238E27FC236}">
                  <a16:creationId xmlns:a16="http://schemas.microsoft.com/office/drawing/2014/main" id="{85171885-89DC-DA40-B988-3406535F151F}"/>
                </a:ext>
              </a:extLst>
            </p:cNvPr>
            <p:cNvSpPr>
              <a:spLocks noChangeShapeType="1"/>
            </p:cNvSpPr>
            <p:nvPr/>
          </p:nvSpPr>
          <p:spPr bwMode="auto">
            <a:xfrm flipH="1" flipV="1">
              <a:off x="2352" y="2976"/>
              <a:ext cx="14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9" name="Line 43">
              <a:extLst>
                <a:ext uri="{FF2B5EF4-FFF2-40B4-BE49-F238E27FC236}">
                  <a16:creationId xmlns:a16="http://schemas.microsoft.com/office/drawing/2014/main" id="{B40126FB-10C3-EB45-A5C6-87504F222179}"/>
                </a:ext>
              </a:extLst>
            </p:cNvPr>
            <p:cNvSpPr>
              <a:spLocks noChangeShapeType="1"/>
            </p:cNvSpPr>
            <p:nvPr/>
          </p:nvSpPr>
          <p:spPr bwMode="auto">
            <a:xfrm>
              <a:off x="3072" y="2976"/>
              <a:ext cx="9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Line 47">
              <a:extLst>
                <a:ext uri="{FF2B5EF4-FFF2-40B4-BE49-F238E27FC236}">
                  <a16:creationId xmlns:a16="http://schemas.microsoft.com/office/drawing/2014/main" id="{7445BCA9-3A34-EB49-A90B-443EABEAC265}"/>
                </a:ext>
              </a:extLst>
            </p:cNvPr>
            <p:cNvSpPr>
              <a:spLocks noChangeShapeType="1"/>
            </p:cNvSpPr>
            <p:nvPr/>
          </p:nvSpPr>
          <p:spPr bwMode="auto">
            <a:xfrm>
              <a:off x="2592" y="3456"/>
              <a:ext cx="24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Line 48">
              <a:extLst>
                <a:ext uri="{FF2B5EF4-FFF2-40B4-BE49-F238E27FC236}">
                  <a16:creationId xmlns:a16="http://schemas.microsoft.com/office/drawing/2014/main" id="{1DEDE8FF-4327-1449-9ADC-F89BEBCDBD10}"/>
                </a:ext>
              </a:extLst>
            </p:cNvPr>
            <p:cNvSpPr>
              <a:spLocks noChangeShapeType="1"/>
            </p:cNvSpPr>
            <p:nvPr/>
          </p:nvSpPr>
          <p:spPr bwMode="auto">
            <a:xfrm>
              <a:off x="2880" y="3456"/>
              <a:ext cx="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6" name="Text Box 70">
              <a:extLst>
                <a:ext uri="{FF2B5EF4-FFF2-40B4-BE49-F238E27FC236}">
                  <a16:creationId xmlns:a16="http://schemas.microsoft.com/office/drawing/2014/main" id="{9D3197A8-296D-5A46-8B82-5BAE34C9D001}"/>
                </a:ext>
              </a:extLst>
            </p:cNvPr>
            <p:cNvSpPr txBox="1">
              <a:spLocks noChangeArrowheads="1"/>
            </p:cNvSpPr>
            <p:nvPr/>
          </p:nvSpPr>
          <p:spPr bwMode="auto">
            <a:xfrm>
              <a:off x="2304" y="3888"/>
              <a:ext cx="115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One possible result of a BFS</a:t>
              </a:r>
              <a:br>
                <a:rPr lang="en-US" altLang="en-US">
                  <a:latin typeface="Times New Roman" panose="02020603050405020304" pitchFamily="18" charset="0"/>
                </a:rPr>
              </a:br>
              <a:r>
                <a:rPr lang="en-US" altLang="en-US">
                  <a:latin typeface="Times New Roman" panose="02020603050405020304" pitchFamily="18" charset="0"/>
                </a:rPr>
                <a:t>starting from top</a:t>
              </a:r>
            </a:p>
          </p:txBody>
        </p:sp>
      </p:grpSp>
      <p:grpSp>
        <p:nvGrpSpPr>
          <p:cNvPr id="9290" name="Group 74">
            <a:extLst>
              <a:ext uri="{FF2B5EF4-FFF2-40B4-BE49-F238E27FC236}">
                <a16:creationId xmlns:a16="http://schemas.microsoft.com/office/drawing/2014/main" id="{BAF10C5B-343E-3841-B254-4D1B4399E407}"/>
              </a:ext>
            </a:extLst>
          </p:cNvPr>
          <p:cNvGrpSpPr>
            <a:grpSpLocks/>
          </p:cNvGrpSpPr>
          <p:nvPr/>
        </p:nvGrpSpPr>
        <p:grpSpPr bwMode="auto">
          <a:xfrm>
            <a:off x="7034348" y="3246120"/>
            <a:ext cx="1905000" cy="3354388"/>
            <a:chOff x="3744" y="2400"/>
            <a:chExt cx="1200" cy="2113"/>
          </a:xfrm>
        </p:grpSpPr>
        <p:sp>
          <p:nvSpPr>
            <p:cNvPr id="9265" name="Oval 49">
              <a:extLst>
                <a:ext uri="{FF2B5EF4-FFF2-40B4-BE49-F238E27FC236}">
                  <a16:creationId xmlns:a16="http://schemas.microsoft.com/office/drawing/2014/main" id="{0B04BA87-1F39-4D4C-8FCD-ED0239B6A87A}"/>
                </a:ext>
              </a:extLst>
            </p:cNvPr>
            <p:cNvSpPr>
              <a:spLocks noChangeArrowheads="1"/>
            </p:cNvSpPr>
            <p:nvPr/>
          </p:nvSpPr>
          <p:spPr bwMode="auto">
            <a:xfrm>
              <a:off x="4272" y="2400"/>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Oval 50">
              <a:extLst>
                <a:ext uri="{FF2B5EF4-FFF2-40B4-BE49-F238E27FC236}">
                  <a16:creationId xmlns:a16="http://schemas.microsoft.com/office/drawing/2014/main" id="{CFF15964-1C69-F849-91F1-3B783CD8E709}"/>
                </a:ext>
              </a:extLst>
            </p:cNvPr>
            <p:cNvSpPr>
              <a:spLocks noChangeArrowheads="1"/>
            </p:cNvSpPr>
            <p:nvPr/>
          </p:nvSpPr>
          <p:spPr bwMode="auto">
            <a:xfrm>
              <a:off x="3744"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7" name="Oval 51">
              <a:extLst>
                <a:ext uri="{FF2B5EF4-FFF2-40B4-BE49-F238E27FC236}">
                  <a16:creationId xmlns:a16="http://schemas.microsoft.com/office/drawing/2014/main" id="{A61715EE-7D30-AE4A-8C82-69E020CECD86}"/>
                </a:ext>
              </a:extLst>
            </p:cNvPr>
            <p:cNvSpPr>
              <a:spLocks noChangeArrowheads="1"/>
            </p:cNvSpPr>
            <p:nvPr/>
          </p:nvSpPr>
          <p:spPr bwMode="auto">
            <a:xfrm>
              <a:off x="4080"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8" name="Oval 52">
              <a:extLst>
                <a:ext uri="{FF2B5EF4-FFF2-40B4-BE49-F238E27FC236}">
                  <a16:creationId xmlns:a16="http://schemas.microsoft.com/office/drawing/2014/main" id="{D23CBC51-B749-B54F-B070-CF0D8C497A82}"/>
                </a:ext>
              </a:extLst>
            </p:cNvPr>
            <p:cNvSpPr>
              <a:spLocks noChangeArrowheads="1"/>
            </p:cNvSpPr>
            <p:nvPr/>
          </p:nvSpPr>
          <p:spPr bwMode="auto">
            <a:xfrm>
              <a:off x="4416"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9" name="Oval 53">
              <a:extLst>
                <a:ext uri="{FF2B5EF4-FFF2-40B4-BE49-F238E27FC236}">
                  <a16:creationId xmlns:a16="http://schemas.microsoft.com/office/drawing/2014/main" id="{3A876522-191B-9E49-AB9E-EE1E584A20B3}"/>
                </a:ext>
              </a:extLst>
            </p:cNvPr>
            <p:cNvSpPr>
              <a:spLocks noChangeArrowheads="1"/>
            </p:cNvSpPr>
            <p:nvPr/>
          </p:nvSpPr>
          <p:spPr bwMode="auto">
            <a:xfrm>
              <a:off x="4752" y="283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0" name="Oval 54">
              <a:extLst>
                <a:ext uri="{FF2B5EF4-FFF2-40B4-BE49-F238E27FC236}">
                  <a16:creationId xmlns:a16="http://schemas.microsoft.com/office/drawing/2014/main" id="{4F13194F-9CA3-B347-9CCA-1B389EB5612D}"/>
                </a:ext>
              </a:extLst>
            </p:cNvPr>
            <p:cNvSpPr>
              <a:spLocks noChangeArrowheads="1"/>
            </p:cNvSpPr>
            <p:nvPr/>
          </p:nvSpPr>
          <p:spPr bwMode="auto">
            <a:xfrm>
              <a:off x="3936"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1" name="Oval 55">
              <a:extLst>
                <a:ext uri="{FF2B5EF4-FFF2-40B4-BE49-F238E27FC236}">
                  <a16:creationId xmlns:a16="http://schemas.microsoft.com/office/drawing/2014/main" id="{50FB1BA1-B453-9F4C-A48E-EC64CB6F4032}"/>
                </a:ext>
              </a:extLst>
            </p:cNvPr>
            <p:cNvSpPr>
              <a:spLocks noChangeArrowheads="1"/>
            </p:cNvSpPr>
            <p:nvPr/>
          </p:nvSpPr>
          <p:spPr bwMode="auto">
            <a:xfrm>
              <a:off x="4272"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2" name="Oval 56">
              <a:extLst>
                <a:ext uri="{FF2B5EF4-FFF2-40B4-BE49-F238E27FC236}">
                  <a16:creationId xmlns:a16="http://schemas.microsoft.com/office/drawing/2014/main" id="{8E51CE31-8C5F-5A45-B572-37B87B4D9CB1}"/>
                </a:ext>
              </a:extLst>
            </p:cNvPr>
            <p:cNvSpPr>
              <a:spLocks noChangeArrowheads="1"/>
            </p:cNvSpPr>
            <p:nvPr/>
          </p:nvSpPr>
          <p:spPr bwMode="auto">
            <a:xfrm>
              <a:off x="4608" y="3312"/>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3" name="Oval 57">
              <a:extLst>
                <a:ext uri="{FF2B5EF4-FFF2-40B4-BE49-F238E27FC236}">
                  <a16:creationId xmlns:a16="http://schemas.microsoft.com/office/drawing/2014/main" id="{418632B8-01A8-2545-9509-9EE33A6CE330}"/>
                </a:ext>
              </a:extLst>
            </p:cNvPr>
            <p:cNvSpPr>
              <a:spLocks noChangeArrowheads="1"/>
            </p:cNvSpPr>
            <p:nvPr/>
          </p:nvSpPr>
          <p:spPr bwMode="auto">
            <a:xfrm>
              <a:off x="4272" y="3696"/>
              <a:ext cx="192" cy="192"/>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4" name="Line 58">
              <a:extLst>
                <a:ext uri="{FF2B5EF4-FFF2-40B4-BE49-F238E27FC236}">
                  <a16:creationId xmlns:a16="http://schemas.microsoft.com/office/drawing/2014/main" id="{B9A426E5-21F5-034F-B90C-1654683243C8}"/>
                </a:ext>
              </a:extLst>
            </p:cNvPr>
            <p:cNvSpPr>
              <a:spLocks noChangeShapeType="1"/>
            </p:cNvSpPr>
            <p:nvPr/>
          </p:nvSpPr>
          <p:spPr bwMode="auto">
            <a:xfrm flipH="1">
              <a:off x="3888" y="2544"/>
              <a:ext cx="38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8" name="Line 62">
              <a:extLst>
                <a:ext uri="{FF2B5EF4-FFF2-40B4-BE49-F238E27FC236}">
                  <a16:creationId xmlns:a16="http://schemas.microsoft.com/office/drawing/2014/main" id="{B3854028-9F74-D74E-932B-D67C3567D716}"/>
                </a:ext>
              </a:extLst>
            </p:cNvPr>
            <p:cNvSpPr>
              <a:spLocks noChangeShapeType="1"/>
            </p:cNvSpPr>
            <p:nvPr/>
          </p:nvSpPr>
          <p:spPr bwMode="auto">
            <a:xfrm flipH="1" flipV="1">
              <a:off x="3840" y="3024"/>
              <a:ext cx="14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Line 63">
              <a:extLst>
                <a:ext uri="{FF2B5EF4-FFF2-40B4-BE49-F238E27FC236}">
                  <a16:creationId xmlns:a16="http://schemas.microsoft.com/office/drawing/2014/main" id="{C4B32E04-F387-C248-B7B8-27F2965CF878}"/>
                </a:ext>
              </a:extLst>
            </p:cNvPr>
            <p:cNvSpPr>
              <a:spLocks noChangeShapeType="1"/>
            </p:cNvSpPr>
            <p:nvPr/>
          </p:nvSpPr>
          <p:spPr bwMode="auto">
            <a:xfrm flipH="1">
              <a:off x="4704" y="3024"/>
              <a:ext cx="9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0" name="Line 64">
              <a:extLst>
                <a:ext uri="{FF2B5EF4-FFF2-40B4-BE49-F238E27FC236}">
                  <a16:creationId xmlns:a16="http://schemas.microsoft.com/office/drawing/2014/main" id="{B17F4A49-3214-0E46-9FF1-208D249512F3}"/>
                </a:ext>
              </a:extLst>
            </p:cNvPr>
            <p:cNvSpPr>
              <a:spLocks noChangeShapeType="1"/>
            </p:cNvSpPr>
            <p:nvPr/>
          </p:nvSpPr>
          <p:spPr bwMode="auto">
            <a:xfrm flipH="1">
              <a:off x="4080" y="3024"/>
              <a:ext cx="9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1" name="Line 65">
              <a:extLst>
                <a:ext uri="{FF2B5EF4-FFF2-40B4-BE49-F238E27FC236}">
                  <a16:creationId xmlns:a16="http://schemas.microsoft.com/office/drawing/2014/main" id="{99253C90-AD81-C343-A9FD-7B280EBE04FF}"/>
                </a:ext>
              </a:extLst>
            </p:cNvPr>
            <p:cNvSpPr>
              <a:spLocks noChangeShapeType="1"/>
            </p:cNvSpPr>
            <p:nvPr/>
          </p:nvSpPr>
          <p:spPr bwMode="auto">
            <a:xfrm>
              <a:off x="4512" y="3024"/>
              <a:ext cx="144"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Line 66">
              <a:extLst>
                <a:ext uri="{FF2B5EF4-FFF2-40B4-BE49-F238E27FC236}">
                  <a16:creationId xmlns:a16="http://schemas.microsoft.com/office/drawing/2014/main" id="{BB3895C7-E003-A64B-8A87-842E2B8289D4}"/>
                </a:ext>
              </a:extLst>
            </p:cNvPr>
            <p:cNvSpPr>
              <a:spLocks noChangeShapeType="1"/>
            </p:cNvSpPr>
            <p:nvPr/>
          </p:nvSpPr>
          <p:spPr bwMode="auto">
            <a:xfrm flipH="1">
              <a:off x="4416" y="3504"/>
              <a:ext cx="24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Line 67">
              <a:extLst>
                <a:ext uri="{FF2B5EF4-FFF2-40B4-BE49-F238E27FC236}">
                  <a16:creationId xmlns:a16="http://schemas.microsoft.com/office/drawing/2014/main" id="{C49AABAC-4F79-014E-BFA4-9B79F8E78EB6}"/>
                </a:ext>
              </a:extLst>
            </p:cNvPr>
            <p:cNvSpPr>
              <a:spLocks noChangeShapeType="1"/>
            </p:cNvSpPr>
            <p:nvPr/>
          </p:nvSpPr>
          <p:spPr bwMode="auto">
            <a:xfrm>
              <a:off x="4080" y="3504"/>
              <a:ext cx="24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Line 68">
              <a:extLst>
                <a:ext uri="{FF2B5EF4-FFF2-40B4-BE49-F238E27FC236}">
                  <a16:creationId xmlns:a16="http://schemas.microsoft.com/office/drawing/2014/main" id="{A8908DB4-DA36-694A-8405-447090B16E40}"/>
                </a:ext>
              </a:extLst>
            </p:cNvPr>
            <p:cNvSpPr>
              <a:spLocks noChangeShapeType="1"/>
            </p:cNvSpPr>
            <p:nvPr/>
          </p:nvSpPr>
          <p:spPr bwMode="auto">
            <a:xfrm>
              <a:off x="4368" y="3504"/>
              <a:ext cx="0" cy="19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7" name="Text Box 71">
              <a:extLst>
                <a:ext uri="{FF2B5EF4-FFF2-40B4-BE49-F238E27FC236}">
                  <a16:creationId xmlns:a16="http://schemas.microsoft.com/office/drawing/2014/main" id="{3EA8F907-140A-CC48-BA35-6D15C3E4639E}"/>
                </a:ext>
              </a:extLst>
            </p:cNvPr>
            <p:cNvSpPr txBox="1">
              <a:spLocks noChangeArrowheads="1"/>
            </p:cNvSpPr>
            <p:nvPr/>
          </p:nvSpPr>
          <p:spPr bwMode="auto">
            <a:xfrm>
              <a:off x="3792" y="3936"/>
              <a:ext cx="115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latin typeface="Times New Roman" panose="02020603050405020304" pitchFamily="18" charset="0"/>
                </a:rPr>
                <a:t>One possible result of a DFS</a:t>
              </a:r>
              <a:br>
                <a:rPr lang="en-US" altLang="en-US" dirty="0">
                  <a:latin typeface="Times New Roman" panose="02020603050405020304" pitchFamily="18" charset="0"/>
                </a:rPr>
              </a:br>
              <a:r>
                <a:rPr lang="en-US" altLang="en-US" dirty="0">
                  <a:latin typeface="Times New Roman" panose="02020603050405020304" pitchFamily="18" charset="0"/>
                </a:rPr>
                <a:t>starting from top</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88"/>
                                        </p:tgtEl>
                                        <p:attrNameLst>
                                          <p:attrName>style.visibility</p:attrName>
                                        </p:attrNameLst>
                                      </p:cBhvr>
                                      <p:to>
                                        <p:strVal val="visible"/>
                                      </p:to>
                                    </p:set>
                                    <p:animEffect transition="in" filter="dissolve">
                                      <p:cBhvr>
                                        <p:cTn id="7" dur="500"/>
                                        <p:tgtEl>
                                          <p:spTgt spid="92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291"/>
                                        </p:tgtEl>
                                        <p:attrNameLst>
                                          <p:attrName>style.visibility</p:attrName>
                                        </p:attrNameLst>
                                      </p:cBhvr>
                                      <p:to>
                                        <p:strVal val="visible"/>
                                      </p:to>
                                    </p:set>
                                    <p:animEffect transition="in" filter="dissolve">
                                      <p:cBhvr>
                                        <p:cTn id="12" dur="500"/>
                                        <p:tgtEl>
                                          <p:spTgt spid="9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290"/>
                                        </p:tgtEl>
                                        <p:attrNameLst>
                                          <p:attrName>style.visibility</p:attrName>
                                        </p:attrNameLst>
                                      </p:cBhvr>
                                      <p:to>
                                        <p:strVal val="visible"/>
                                      </p:to>
                                    </p:set>
                                    <p:animEffect transition="in" filter="dissolve">
                                      <p:cBhvr>
                                        <p:cTn id="17" dur="500"/>
                                        <p:tgtEl>
                                          <p:spTgt spid="9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solidFill>
                  <a:srgbClr val="FF0000"/>
                </a:solidFill>
              </a:rPr>
              <a:t>Select the next shortest edge that does not create a cycle</a:t>
            </a:r>
          </a:p>
          <a:p>
            <a:pPr marL="514350" indent="-514350">
              <a:spcBef>
                <a:spcPts val="200"/>
              </a:spcBef>
              <a:buFont typeface="+mj-lt"/>
              <a:buAutoNum type="arabicPeriod"/>
            </a:pPr>
            <a:r>
              <a:rPr lang="en-US" sz="2000" dirty="0"/>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t>DE 7</a:t>
            </a:r>
          </a:p>
          <a:p>
            <a:r>
              <a:rPr lang="en-US" sz="2400" dirty="0"/>
              <a:t>DF 8</a:t>
            </a:r>
          </a:p>
          <a:p>
            <a:r>
              <a:rPr lang="en-US" sz="2400" dirty="0"/>
              <a:t>FE 9</a:t>
            </a:r>
          </a:p>
          <a:p>
            <a:r>
              <a:rPr lang="en-US" sz="2400" dirty="0"/>
              <a:t>CF 10</a:t>
            </a:r>
          </a:p>
        </p:txBody>
      </p:sp>
    </p:spTree>
    <p:extLst>
      <p:ext uri="{BB962C8B-B14F-4D97-AF65-F5344CB8AC3E}">
        <p14:creationId xmlns:p14="http://schemas.microsoft.com/office/powerpoint/2010/main" val="221519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9"/>
                                        </p:tgtEl>
                                        <p:attrNameLst>
                                          <p:attrName>stroke.color</p:attrName>
                                        </p:attrNameLst>
                                      </p:cBhvr>
                                      <p:to>
                                        <a:srgbClr val="00B050"/>
                                      </p:to>
                                    </p:animClr>
                                    <p:set>
                                      <p:cBhvr>
                                        <p:cTn id="7" dur="500" fill="hold"/>
                                        <p:tgtEl>
                                          <p:spTgt spid="19"/>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77"/>
            <a:ext cx="10515600" cy="751912"/>
          </a:xfrm>
        </p:spPr>
        <p:txBody>
          <a:bodyPr/>
          <a:lstStyle/>
          <a:p>
            <a:r>
              <a:rPr lang="en-US" dirty="0"/>
              <a:t>Example</a:t>
            </a:r>
          </a:p>
        </p:txBody>
      </p:sp>
      <p:sp>
        <p:nvSpPr>
          <p:cNvPr id="6" name="Oval 5"/>
          <p:cNvSpPr/>
          <p:nvPr/>
        </p:nvSpPr>
        <p:spPr>
          <a:xfrm>
            <a:off x="652807" y="3006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2351049" y="134814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1955810" y="39114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4140163" y="3896620"/>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4283038" y="220088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2065299" y="282655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896710" y="1487972"/>
            <a:ext cx="1454339" cy="15598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896710" y="3245593"/>
            <a:ext cx="1059100" cy="80571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2098685" y="3106208"/>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938557" y="2966384"/>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2309202" y="2340709"/>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4334524" y="2480533"/>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2241560" y="4051309"/>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2636799" y="1487972"/>
            <a:ext cx="1560291" cy="246436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2199713" y="2439579"/>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2309202" y="3065254"/>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83984" y="1971041"/>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2930360" y="1714134"/>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2547136" y="2377649"/>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1445508" y="2707363"/>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1198399" y="3648451"/>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1884969" y="3249998"/>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2930360" y="4093312"/>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4464570" y="3065254"/>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2397583" y="2910139"/>
            <a:ext cx="546485" cy="369332"/>
          </a:xfrm>
          <a:prstGeom prst="rect">
            <a:avLst/>
          </a:prstGeom>
          <a:noFill/>
        </p:spPr>
        <p:txBody>
          <a:bodyPr wrap="square" rtlCol="0">
            <a:spAutoFit/>
          </a:bodyPr>
          <a:lstStyle/>
          <a:p>
            <a:r>
              <a:rPr lang="en-US" dirty="0"/>
              <a:t>10</a:t>
            </a:r>
          </a:p>
        </p:txBody>
      </p:sp>
      <p:sp>
        <p:nvSpPr>
          <p:cNvPr id="31" name="TextBox 30"/>
          <p:cNvSpPr txBox="1"/>
          <p:nvPr/>
        </p:nvSpPr>
        <p:spPr>
          <a:xfrm>
            <a:off x="2265392" y="3453697"/>
            <a:ext cx="317944" cy="369667"/>
          </a:xfrm>
          <a:prstGeom prst="rect">
            <a:avLst/>
          </a:prstGeom>
          <a:noFill/>
        </p:spPr>
        <p:txBody>
          <a:bodyPr wrap="square" rtlCol="0">
            <a:spAutoFit/>
          </a:bodyPr>
          <a:lstStyle/>
          <a:p>
            <a:r>
              <a:rPr lang="en-US" dirty="0"/>
              <a:t>7</a:t>
            </a:r>
          </a:p>
        </p:txBody>
      </p:sp>
      <p:sp>
        <p:nvSpPr>
          <p:cNvPr id="34" name="TextBox 33">
            <a:extLst>
              <a:ext uri="{FF2B5EF4-FFF2-40B4-BE49-F238E27FC236}">
                <a16:creationId xmlns:a16="http://schemas.microsoft.com/office/drawing/2014/main" id="{80EEEF9F-9351-0E44-910E-9EDCE8080913}"/>
              </a:ext>
            </a:extLst>
          </p:cNvPr>
          <p:cNvSpPr txBox="1"/>
          <p:nvPr/>
        </p:nvSpPr>
        <p:spPr>
          <a:xfrm>
            <a:off x="5525393" y="281188"/>
            <a:ext cx="9419492" cy="1066959"/>
          </a:xfrm>
          <a:prstGeom prst="rect">
            <a:avLst/>
          </a:prstGeom>
          <a:noFill/>
        </p:spPr>
        <p:txBody>
          <a:bodyPr wrap="square" rtlCol="0">
            <a:spAutoFit/>
          </a:bodyPr>
          <a:lstStyle/>
          <a:p>
            <a:pPr marL="514350" indent="-514350">
              <a:spcBef>
                <a:spcPts val="200"/>
              </a:spcBef>
              <a:buFont typeface="+mj-lt"/>
              <a:buAutoNum type="arabicPeriod"/>
            </a:pPr>
            <a:r>
              <a:rPr lang="en-US" sz="2000" dirty="0"/>
              <a:t>List the edges in order of size</a:t>
            </a:r>
          </a:p>
          <a:p>
            <a:pPr marL="514350" indent="-514350">
              <a:spcBef>
                <a:spcPts val="200"/>
              </a:spcBef>
              <a:buFont typeface="+mj-lt"/>
              <a:buAutoNum type="arabicPeriod"/>
            </a:pPr>
            <a:r>
              <a:rPr lang="en-US" sz="2000" dirty="0"/>
              <a:t>Select the next shortest edge that does not create a cycle</a:t>
            </a:r>
          </a:p>
          <a:p>
            <a:pPr marL="514350" indent="-514350">
              <a:spcBef>
                <a:spcPts val="200"/>
              </a:spcBef>
              <a:buFont typeface="+mj-lt"/>
              <a:buAutoNum type="arabicPeriod"/>
            </a:pPr>
            <a:r>
              <a:rPr lang="en-US" sz="2000" dirty="0">
                <a:solidFill>
                  <a:srgbClr val="FF0000"/>
                </a:solidFill>
              </a:rPr>
              <a:t>Stop when you have added |v-1| number of edges</a:t>
            </a:r>
          </a:p>
        </p:txBody>
      </p:sp>
      <p:sp>
        <p:nvSpPr>
          <p:cNvPr id="32" name="TextBox 31">
            <a:extLst>
              <a:ext uri="{FF2B5EF4-FFF2-40B4-BE49-F238E27FC236}">
                <a16:creationId xmlns:a16="http://schemas.microsoft.com/office/drawing/2014/main" id="{55476A0E-CDE1-AF41-AE09-9077997FF9E4}"/>
              </a:ext>
            </a:extLst>
          </p:cNvPr>
          <p:cNvSpPr txBox="1"/>
          <p:nvPr/>
        </p:nvSpPr>
        <p:spPr>
          <a:xfrm>
            <a:off x="8323489" y="1714134"/>
            <a:ext cx="938151" cy="3785652"/>
          </a:xfrm>
          <a:prstGeom prst="rect">
            <a:avLst/>
          </a:prstGeom>
          <a:noFill/>
        </p:spPr>
        <p:txBody>
          <a:bodyPr wrap="square" rtlCol="0">
            <a:spAutoFit/>
          </a:bodyPr>
          <a:lstStyle/>
          <a:p>
            <a:r>
              <a:rPr lang="en-US" sz="2400" dirty="0">
                <a:solidFill>
                  <a:srgbClr val="00B050"/>
                </a:solidFill>
              </a:rPr>
              <a:t>AC 1</a:t>
            </a:r>
          </a:p>
          <a:p>
            <a:r>
              <a:rPr lang="en-US" sz="2400" dirty="0">
                <a:solidFill>
                  <a:srgbClr val="00B050"/>
                </a:solidFill>
              </a:rPr>
              <a:t>CE 2</a:t>
            </a:r>
          </a:p>
          <a:p>
            <a:r>
              <a:rPr lang="en-US" sz="2400" dirty="0">
                <a:solidFill>
                  <a:srgbClr val="00B050"/>
                </a:solidFill>
              </a:rPr>
              <a:t>AB 3</a:t>
            </a:r>
          </a:p>
          <a:p>
            <a:r>
              <a:rPr lang="en-US" sz="2400" dirty="0">
                <a:solidFill>
                  <a:srgbClr val="00B050"/>
                </a:solidFill>
              </a:rPr>
              <a:t>AD 4</a:t>
            </a:r>
          </a:p>
          <a:p>
            <a:r>
              <a:rPr lang="en-US" sz="2400" dirty="0">
                <a:solidFill>
                  <a:srgbClr val="FF0000"/>
                </a:solidFill>
              </a:rPr>
              <a:t>CD 5</a:t>
            </a:r>
          </a:p>
          <a:p>
            <a:r>
              <a:rPr lang="en-US" sz="2400" dirty="0">
                <a:solidFill>
                  <a:srgbClr val="00B050"/>
                </a:solidFill>
              </a:rPr>
              <a:t>BF 6</a:t>
            </a:r>
          </a:p>
          <a:p>
            <a:r>
              <a:rPr lang="en-US" sz="2400" dirty="0"/>
              <a:t>DE 7</a:t>
            </a:r>
          </a:p>
          <a:p>
            <a:r>
              <a:rPr lang="en-US" sz="2400" dirty="0"/>
              <a:t>DF 8</a:t>
            </a:r>
          </a:p>
          <a:p>
            <a:r>
              <a:rPr lang="en-US" sz="2400" dirty="0"/>
              <a:t>FE 9</a:t>
            </a:r>
          </a:p>
          <a:p>
            <a:r>
              <a:rPr lang="en-US" sz="2400" dirty="0"/>
              <a:t>CF 10</a:t>
            </a:r>
          </a:p>
        </p:txBody>
      </p:sp>
      <p:sp>
        <p:nvSpPr>
          <p:cNvPr id="3" name="TextBox 2">
            <a:extLst>
              <a:ext uri="{FF2B5EF4-FFF2-40B4-BE49-F238E27FC236}">
                <a16:creationId xmlns:a16="http://schemas.microsoft.com/office/drawing/2014/main" id="{57E7CC57-F5E1-DB4E-BABF-502D10E7E6ED}"/>
              </a:ext>
            </a:extLst>
          </p:cNvPr>
          <p:cNvSpPr txBox="1"/>
          <p:nvPr/>
        </p:nvSpPr>
        <p:spPr>
          <a:xfrm>
            <a:off x="3360717" y="5913912"/>
            <a:ext cx="4008213" cy="646331"/>
          </a:xfrm>
          <a:prstGeom prst="rect">
            <a:avLst/>
          </a:prstGeom>
          <a:noFill/>
        </p:spPr>
        <p:txBody>
          <a:bodyPr wrap="none" rtlCol="0">
            <a:spAutoFit/>
          </a:bodyPr>
          <a:lstStyle/>
          <a:p>
            <a:r>
              <a:rPr lang="en-US" b="1" dirty="0"/>
              <a:t>Number of vertices, |v| = 6</a:t>
            </a:r>
          </a:p>
          <a:p>
            <a:r>
              <a:rPr lang="en-US" b="1" dirty="0">
                <a:solidFill>
                  <a:srgbClr val="FF0000"/>
                </a:solidFill>
              </a:rPr>
              <a:t>STOP, </a:t>
            </a:r>
            <a:r>
              <a:rPr lang="en-US" b="1" dirty="0"/>
              <a:t>as we have already added 5 edges</a:t>
            </a:r>
          </a:p>
        </p:txBody>
      </p:sp>
    </p:spTree>
    <p:extLst>
      <p:ext uri="{BB962C8B-B14F-4D97-AF65-F5344CB8AC3E}">
        <p14:creationId xmlns:p14="http://schemas.microsoft.com/office/powerpoint/2010/main" val="3277207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98AE164-FCF0-42F9-BBCF-AB75A4D4773F}"/>
              </a:ext>
            </a:extLst>
          </p:cNvPr>
          <p:cNvSpPr>
            <a:spLocks noGrp="1" noChangeArrowheads="1"/>
          </p:cNvSpPr>
          <p:nvPr>
            <p:ph type="title"/>
          </p:nvPr>
        </p:nvSpPr>
        <p:spPr>
          <a:xfrm>
            <a:off x="838200" y="197859"/>
            <a:ext cx="10515600" cy="593880"/>
          </a:xfrm>
        </p:spPr>
        <p:txBody>
          <a:bodyPr>
            <a:normAutofit fontScale="90000"/>
          </a:bodyPr>
          <a:lstStyle/>
          <a:p>
            <a:r>
              <a:rPr lang="en-US" altLang="en-US" dirty="0">
                <a:ea typeface="ＭＳ Ｐゴシック" panose="020B0600070205080204" pitchFamily="34" charset="-128"/>
              </a:rPr>
              <a:t>Kruskal's Algorithm Implementation</a:t>
            </a:r>
          </a:p>
        </p:txBody>
      </p:sp>
      <p:sp>
        <p:nvSpPr>
          <p:cNvPr id="16387" name="Rectangle 3">
            <a:extLst>
              <a:ext uri="{FF2B5EF4-FFF2-40B4-BE49-F238E27FC236}">
                <a16:creationId xmlns:a16="http://schemas.microsoft.com/office/drawing/2014/main" id="{6F68CA79-8936-4C35-9F2A-CDA0C0BBEFC7}"/>
              </a:ext>
            </a:extLst>
          </p:cNvPr>
          <p:cNvSpPr>
            <a:spLocks noGrp="1" noChangeArrowheads="1"/>
          </p:cNvSpPr>
          <p:nvPr>
            <p:ph type="body" idx="1"/>
          </p:nvPr>
        </p:nvSpPr>
        <p:spPr>
          <a:xfrm>
            <a:off x="838200" y="5303520"/>
            <a:ext cx="10515600" cy="773082"/>
          </a:xfrm>
        </p:spPr>
        <p:txBody>
          <a:bodyPr/>
          <a:lstStyle/>
          <a:p>
            <a:pPr>
              <a:lnSpc>
                <a:spcPct val="70000"/>
              </a:lnSpc>
              <a:buFont typeface="Wingdings" panose="05000000000000000000" pitchFamily="2" charset="2"/>
              <a:buNone/>
            </a:pPr>
            <a:endParaRPr lang="en-US" altLang="en-US" sz="1800" i="1" dirty="0">
              <a:ea typeface="ＭＳ Ｐゴシック" panose="020B0600070205080204" pitchFamily="34" charset="-128"/>
            </a:endParaRPr>
          </a:p>
          <a:p>
            <a:pPr>
              <a:lnSpc>
                <a:spcPct val="70000"/>
              </a:lnSpc>
            </a:pPr>
            <a:r>
              <a:rPr lang="en-US" altLang="en-US" sz="2400" dirty="0">
                <a:ea typeface="ＭＳ Ｐゴシック" panose="020B0600070205080204" pitchFamily="34" charset="-128"/>
              </a:rPr>
              <a:t>But how can we determine that u and v are in different components?</a:t>
            </a:r>
            <a:endParaRPr lang="en-US" altLang="en-US" sz="2400" i="1" dirty="0">
              <a:ea typeface="ＭＳ Ｐゴシック" panose="020B0600070205080204" pitchFamily="34" charset="-128"/>
            </a:endParaRPr>
          </a:p>
        </p:txBody>
      </p:sp>
      <p:sp>
        <p:nvSpPr>
          <p:cNvPr id="5" name="TextBox 4">
            <a:extLst>
              <a:ext uri="{FF2B5EF4-FFF2-40B4-BE49-F238E27FC236}">
                <a16:creationId xmlns:a16="http://schemas.microsoft.com/office/drawing/2014/main" id="{D3F1F02B-FD9B-E64D-96FC-1CAFFC5AD086}"/>
              </a:ext>
            </a:extLst>
          </p:cNvPr>
          <p:cNvSpPr txBox="1"/>
          <p:nvPr/>
        </p:nvSpPr>
        <p:spPr>
          <a:xfrm>
            <a:off x="838200" y="1810517"/>
            <a:ext cx="10015847" cy="2764859"/>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 		</a:t>
            </a:r>
          </a:p>
          <a:p>
            <a:pPr>
              <a:spcBef>
                <a:spcPts val="200"/>
              </a:spcBef>
            </a:pPr>
            <a:r>
              <a:rPr lang="en-US" dirty="0">
                <a:latin typeface="Courier New" panose="02070309020205020404" pitchFamily="49" charset="0"/>
                <a:cs typeface="Courier New" panose="02070309020205020404" pitchFamily="49" charset="0"/>
              </a:rPr>
              <a:t>	sort the edges by weight							    			foreach(edge (u, v) in sorted order){			    		</a:t>
            </a:r>
          </a:p>
          <a:p>
            <a:pPr>
              <a:spcBef>
                <a:spcPts val="200"/>
              </a:spcBef>
            </a:pPr>
            <a:r>
              <a:rPr lang="en-US" dirty="0">
                <a:latin typeface="Courier New" panose="02070309020205020404" pitchFamily="49" charset="0"/>
                <a:cs typeface="Courier New" panose="02070309020205020404" pitchFamily="49" charset="0"/>
              </a:rPr>
              <a:t>		if(u and v are in different components){	</a:t>
            </a:r>
            <a:r>
              <a:rPr lang="en-US" dirty="0">
                <a:solidFill>
                  <a:srgbClr val="00B050"/>
                </a:solidFill>
                <a:latin typeface="Courier New" panose="02070309020205020404" pitchFamily="49" charset="0"/>
                <a:cs typeface="Courier New" panose="02070309020205020404" pitchFamily="49" charset="0"/>
              </a:rPr>
              <a:t> //Find  </a:t>
            </a: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							    			</a:t>
            </a:r>
          </a:p>
          <a:p>
            <a:pPr>
              <a:spcBef>
                <a:spcPts val="200"/>
              </a:spcBef>
            </a:pPr>
            <a:r>
              <a:rPr lang="en-US" dirty="0">
                <a:latin typeface="Courier New" panose="02070309020205020404" pitchFamily="49" charset="0"/>
                <a:cs typeface="Courier New" panose="02070309020205020404" pitchFamily="49" charset="0"/>
              </a:rPr>
              <a:t>			Update u and v to be in the same component </a:t>
            </a:r>
            <a:r>
              <a:rPr lang="en-US" dirty="0">
                <a:solidFill>
                  <a:srgbClr val="00B050"/>
                </a:solidFill>
                <a:latin typeface="Courier New" panose="02070309020205020404" pitchFamily="49" charset="0"/>
                <a:cs typeface="Courier New" panose="02070309020205020404" pitchFamily="49" charset="0"/>
              </a:rPr>
              <a:t>//Union  </a:t>
            </a: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D0565A07-F07B-D74D-95B7-8143E43FBF3C}"/>
              </a:ext>
            </a:extLst>
          </p:cNvPr>
          <p:cNvSpPr>
            <a:spLocks noGrp="1" noChangeArrowheads="1"/>
          </p:cNvSpPr>
          <p:nvPr>
            <p:ph type="body" idx="1"/>
          </p:nvPr>
        </p:nvSpPr>
        <p:spPr>
          <a:xfrm>
            <a:off x="953588" y="1513115"/>
            <a:ext cx="7772400" cy="4114800"/>
          </a:xfrm>
        </p:spPr>
        <p:txBody>
          <a:bodyPr>
            <a:normAutofit lnSpcReduction="10000"/>
          </a:bodyPr>
          <a:lstStyle/>
          <a:p>
            <a:pPr eaLnBrk="1" hangingPunct="1">
              <a:lnSpc>
                <a:spcPct val="90000"/>
              </a:lnSpc>
            </a:pPr>
            <a:r>
              <a:rPr lang="en-US" altLang="en-US" dirty="0"/>
              <a:t>A disjoint-set is a collection </a:t>
            </a:r>
            <a:r>
              <a:rPr lang="en-US" altLang="en-US" dirty="0">
                <a:sym typeface="Symbol" pitchFamily="2" charset="2"/>
              </a:rPr>
              <a:t>={S</a:t>
            </a:r>
            <a:r>
              <a:rPr lang="en-US" altLang="en-US" baseline="-25000" dirty="0">
                <a:sym typeface="Symbol" pitchFamily="2" charset="2"/>
              </a:rPr>
              <a:t>1</a:t>
            </a:r>
            <a:r>
              <a:rPr lang="en-US" altLang="en-US" dirty="0">
                <a:sym typeface="Symbol" pitchFamily="2" charset="2"/>
              </a:rPr>
              <a:t>, S</a:t>
            </a:r>
            <a:r>
              <a:rPr lang="en-US" altLang="en-US" baseline="-25000" dirty="0">
                <a:sym typeface="Symbol" pitchFamily="2" charset="2"/>
              </a:rPr>
              <a:t>2</a:t>
            </a:r>
            <a:r>
              <a:rPr lang="en-US" altLang="en-US" dirty="0">
                <a:sym typeface="Symbol" pitchFamily="2" charset="2"/>
              </a:rPr>
              <a:t>,…, </a:t>
            </a:r>
            <a:r>
              <a:rPr lang="en-US" altLang="en-US" dirty="0" err="1">
                <a:sym typeface="Symbol" pitchFamily="2" charset="2"/>
              </a:rPr>
              <a:t>S</a:t>
            </a:r>
            <a:r>
              <a:rPr lang="en-US" altLang="en-US" i="1" baseline="-25000" dirty="0" err="1">
                <a:sym typeface="Symbol" pitchFamily="2" charset="2"/>
              </a:rPr>
              <a:t>k</a:t>
            </a:r>
            <a:r>
              <a:rPr lang="en-US" altLang="en-US" dirty="0">
                <a:sym typeface="Symbol" pitchFamily="2" charset="2"/>
              </a:rPr>
              <a:t>} of distinct dynamic sets.</a:t>
            </a:r>
          </a:p>
          <a:p>
            <a:pPr eaLnBrk="1" hangingPunct="1">
              <a:lnSpc>
                <a:spcPct val="90000"/>
              </a:lnSpc>
            </a:pPr>
            <a:r>
              <a:rPr lang="en-US" altLang="en-US" dirty="0">
                <a:sym typeface="Symbol" pitchFamily="2" charset="2"/>
              </a:rPr>
              <a:t>Each set is identified by a member of the set, called </a:t>
            </a:r>
            <a:r>
              <a:rPr lang="en-US" altLang="en-US" i="1" dirty="0">
                <a:sym typeface="Symbol" pitchFamily="2" charset="2"/>
              </a:rPr>
              <a:t>representative</a:t>
            </a:r>
            <a:r>
              <a:rPr lang="en-US" altLang="en-US" dirty="0">
                <a:sym typeface="Symbol" pitchFamily="2" charset="2"/>
              </a:rPr>
              <a:t>.</a:t>
            </a:r>
          </a:p>
          <a:p>
            <a:pPr eaLnBrk="1" hangingPunct="1">
              <a:lnSpc>
                <a:spcPct val="90000"/>
              </a:lnSpc>
            </a:pPr>
            <a:r>
              <a:rPr lang="en-US" altLang="en-US" dirty="0">
                <a:sym typeface="Symbol" pitchFamily="2" charset="2"/>
              </a:rPr>
              <a:t>Disjoint set operations:</a:t>
            </a:r>
          </a:p>
          <a:p>
            <a:pPr lvl="1" eaLnBrk="1" hangingPunct="1">
              <a:lnSpc>
                <a:spcPct val="90000"/>
              </a:lnSpc>
            </a:pPr>
            <a:r>
              <a:rPr lang="en-US" altLang="en-US" dirty="0">
                <a:sym typeface="Symbol" pitchFamily="2" charset="2"/>
              </a:rPr>
              <a:t>MAKE-SET(</a:t>
            </a:r>
            <a:r>
              <a:rPr lang="en-US" altLang="en-US" i="1" dirty="0">
                <a:sym typeface="Symbol" pitchFamily="2" charset="2"/>
              </a:rPr>
              <a:t>x</a:t>
            </a:r>
            <a:r>
              <a:rPr lang="en-US" altLang="en-US" dirty="0">
                <a:sym typeface="Symbol" pitchFamily="2" charset="2"/>
              </a:rPr>
              <a:t>): create a new set with only </a:t>
            </a:r>
            <a:r>
              <a:rPr lang="en-US" altLang="en-US" i="1" dirty="0">
                <a:sym typeface="Symbol" pitchFamily="2" charset="2"/>
              </a:rPr>
              <a:t>x</a:t>
            </a:r>
            <a:r>
              <a:rPr lang="en-US" altLang="en-US" dirty="0">
                <a:sym typeface="Symbol" pitchFamily="2" charset="2"/>
              </a:rPr>
              <a:t>. assume </a:t>
            </a:r>
            <a:r>
              <a:rPr lang="en-US" altLang="en-US" i="1" dirty="0">
                <a:sym typeface="Symbol" pitchFamily="2" charset="2"/>
              </a:rPr>
              <a:t>x</a:t>
            </a:r>
            <a:r>
              <a:rPr lang="en-US" altLang="en-US" dirty="0">
                <a:sym typeface="Symbol" pitchFamily="2" charset="2"/>
              </a:rPr>
              <a:t> is not already in some other set.</a:t>
            </a:r>
          </a:p>
          <a:p>
            <a:pPr lvl="1" eaLnBrk="1" hangingPunct="1">
              <a:lnSpc>
                <a:spcPct val="90000"/>
              </a:lnSpc>
            </a:pPr>
            <a:r>
              <a:rPr lang="en-US" altLang="en-US" dirty="0">
                <a:sym typeface="Symbol" pitchFamily="2" charset="2"/>
              </a:rPr>
              <a:t>UNION(</a:t>
            </a:r>
            <a:r>
              <a:rPr lang="en-US" altLang="en-US" i="1" dirty="0" err="1">
                <a:sym typeface="Symbol" pitchFamily="2" charset="2"/>
              </a:rPr>
              <a:t>x</a:t>
            </a:r>
            <a:r>
              <a:rPr lang="en-US" altLang="en-US" dirty="0" err="1">
                <a:sym typeface="Symbol" pitchFamily="2" charset="2"/>
              </a:rPr>
              <a:t>,</a:t>
            </a:r>
            <a:r>
              <a:rPr lang="en-US" altLang="en-US" i="1" dirty="0" err="1">
                <a:sym typeface="Symbol" pitchFamily="2" charset="2"/>
              </a:rPr>
              <a:t>y</a:t>
            </a:r>
            <a:r>
              <a:rPr lang="en-US" altLang="en-US" dirty="0">
                <a:sym typeface="Symbol" pitchFamily="2" charset="2"/>
              </a:rPr>
              <a:t>): combine the two sets containing </a:t>
            </a:r>
            <a:r>
              <a:rPr lang="en-US" altLang="en-US" i="1" dirty="0">
                <a:sym typeface="Symbol" pitchFamily="2" charset="2"/>
              </a:rPr>
              <a:t>x</a:t>
            </a:r>
            <a:r>
              <a:rPr lang="en-US" altLang="en-US" dirty="0">
                <a:sym typeface="Symbol" pitchFamily="2" charset="2"/>
              </a:rPr>
              <a:t> and </a:t>
            </a:r>
            <a:r>
              <a:rPr lang="en-US" altLang="en-US" i="1" dirty="0">
                <a:sym typeface="Symbol" pitchFamily="2" charset="2"/>
              </a:rPr>
              <a:t>y</a:t>
            </a:r>
            <a:r>
              <a:rPr lang="en-US" altLang="en-US" dirty="0">
                <a:sym typeface="Symbol" pitchFamily="2" charset="2"/>
              </a:rPr>
              <a:t> into one new set. A new representative is selected.</a:t>
            </a:r>
          </a:p>
          <a:p>
            <a:pPr lvl="1" eaLnBrk="1" hangingPunct="1">
              <a:lnSpc>
                <a:spcPct val="90000"/>
              </a:lnSpc>
            </a:pPr>
            <a:r>
              <a:rPr lang="en-US" altLang="en-US" dirty="0">
                <a:sym typeface="Symbol" pitchFamily="2" charset="2"/>
              </a:rPr>
              <a:t>FIND(</a:t>
            </a:r>
            <a:r>
              <a:rPr lang="en-US" altLang="en-US" i="1" dirty="0">
                <a:sym typeface="Symbol" pitchFamily="2" charset="2"/>
              </a:rPr>
              <a:t>x</a:t>
            </a:r>
            <a:r>
              <a:rPr lang="en-US" altLang="en-US" dirty="0">
                <a:sym typeface="Symbol" pitchFamily="2" charset="2"/>
              </a:rPr>
              <a:t>): return the representative of the set containing </a:t>
            </a:r>
            <a:r>
              <a:rPr lang="en-US" altLang="en-US" i="1" dirty="0">
                <a:sym typeface="Symbol" pitchFamily="2" charset="2"/>
              </a:rPr>
              <a:t>x</a:t>
            </a:r>
            <a:r>
              <a:rPr lang="en-US" altLang="en-US" dirty="0">
                <a:sym typeface="Symbol" pitchFamily="2" charset="2"/>
              </a:rPr>
              <a:t>.</a:t>
            </a:r>
          </a:p>
        </p:txBody>
      </p:sp>
      <p:sp>
        <p:nvSpPr>
          <p:cNvPr id="6" name="Title 1">
            <a:extLst>
              <a:ext uri="{FF2B5EF4-FFF2-40B4-BE49-F238E27FC236}">
                <a16:creationId xmlns:a16="http://schemas.microsoft.com/office/drawing/2014/main" id="{538F6B01-B584-FC4B-B80D-0A5CAAC722E9}"/>
              </a:ext>
            </a:extLst>
          </p:cNvPr>
          <p:cNvSpPr>
            <a:spLocks noGrp="1"/>
          </p:cNvSpPr>
          <p:nvPr>
            <p:ph type="title"/>
          </p:nvPr>
        </p:nvSpPr>
        <p:spPr>
          <a:xfrm>
            <a:off x="838200" y="136525"/>
            <a:ext cx="10515600" cy="758281"/>
          </a:xfrm>
        </p:spPr>
        <p:txBody>
          <a:bodyPr/>
          <a:lstStyle/>
          <a:p>
            <a:r>
              <a:rPr lang="en-US" altLang="en-US" dirty="0">
                <a:ea typeface="ＭＳ Ｐゴシック" panose="020B0600070205080204" pitchFamily="34" charset="-128"/>
              </a:rPr>
              <a:t>Disjoint-set Data Structure</a:t>
            </a:r>
          </a:p>
        </p:txBody>
      </p:sp>
    </p:spTree>
    <p:extLst>
      <p:ext uri="{BB962C8B-B14F-4D97-AF65-F5344CB8AC3E}">
        <p14:creationId xmlns:p14="http://schemas.microsoft.com/office/powerpoint/2010/main" val="3409295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A996772-0758-4054-A7D7-20C4BE88F3AF}"/>
              </a:ext>
            </a:extLst>
          </p:cNvPr>
          <p:cNvSpPr>
            <a:spLocks noGrp="1"/>
          </p:cNvSpPr>
          <p:nvPr>
            <p:ph type="title"/>
          </p:nvPr>
        </p:nvSpPr>
        <p:spPr>
          <a:xfrm>
            <a:off x="838200" y="136525"/>
            <a:ext cx="10515600" cy="758281"/>
          </a:xfrm>
        </p:spPr>
        <p:txBody>
          <a:bodyPr/>
          <a:lstStyle/>
          <a:p>
            <a:r>
              <a:rPr lang="en-US" altLang="en-US" dirty="0">
                <a:ea typeface="ＭＳ Ｐゴシック" panose="020B0600070205080204" pitchFamily="34" charset="-128"/>
              </a:rPr>
              <a:t>Disjoint-set Data Structure</a:t>
            </a:r>
          </a:p>
        </p:txBody>
      </p:sp>
      <p:sp>
        <p:nvSpPr>
          <p:cNvPr id="17411" name="Content Placeholder 2">
            <a:extLst>
              <a:ext uri="{FF2B5EF4-FFF2-40B4-BE49-F238E27FC236}">
                <a16:creationId xmlns:a16="http://schemas.microsoft.com/office/drawing/2014/main" id="{8400B2A7-B492-4844-9509-F99ADB710032}"/>
              </a:ext>
            </a:extLst>
          </p:cNvPr>
          <p:cNvSpPr>
            <a:spLocks noGrp="1"/>
          </p:cNvSpPr>
          <p:nvPr>
            <p:ph idx="1"/>
          </p:nvPr>
        </p:nvSpPr>
        <p:spPr/>
        <p:txBody>
          <a:bodyPr/>
          <a:lstStyle/>
          <a:p>
            <a:r>
              <a:rPr lang="en-US" altLang="en-US">
                <a:ea typeface="ＭＳ Ｐゴシック" panose="020B0600070205080204" pitchFamily="34" charset="-128"/>
              </a:rPr>
              <a:t>Keeps track of a set of elements partitioned into a number disjoint subsets</a:t>
            </a:r>
          </a:p>
          <a:p>
            <a:pPr lvl="1"/>
            <a:r>
              <a:rPr lang="en-US" altLang="en-US">
                <a:ea typeface="ＭＳ Ｐゴシック" panose="020B0600070205080204" pitchFamily="34" charset="-128"/>
              </a:rPr>
              <a:t>two sets are said to be disjoint if they have no elements in common</a:t>
            </a:r>
          </a:p>
          <a:p>
            <a:endParaRPr lang="en-US" altLang="en-US">
              <a:ea typeface="ＭＳ Ｐゴシック" panose="020B0600070205080204" pitchFamily="34" charset="-128"/>
            </a:endParaRPr>
          </a:p>
          <a:p>
            <a:r>
              <a:rPr lang="en-US" altLang="en-US">
                <a:ea typeface="ＭＳ Ｐゴシック" panose="020B0600070205080204" pitchFamily="34" charset="-128"/>
              </a:rPr>
              <a:t>Initially, each element </a:t>
            </a:r>
            <a:r>
              <a:rPr lang="en-US" altLang="en-US" i="1">
                <a:ea typeface="ＭＳ Ｐゴシック" panose="020B0600070205080204" pitchFamily="34" charset="-128"/>
              </a:rPr>
              <a:t>e</a:t>
            </a:r>
            <a:r>
              <a:rPr lang="en-US" altLang="en-US">
                <a:ea typeface="ＭＳ Ｐゴシック" panose="020B0600070205080204" pitchFamily="34" charset="-128"/>
              </a:rPr>
              <a:t> is a set in itself:</a:t>
            </a:r>
          </a:p>
          <a:p>
            <a:pPr lvl="1"/>
            <a:r>
              <a:rPr lang="en-US" altLang="en-US">
                <a:ea typeface="ＭＳ Ｐゴシック" panose="020B0600070205080204" pitchFamily="34" charset="-128"/>
              </a:rPr>
              <a:t>e.g., { {e</a:t>
            </a:r>
            <a:r>
              <a:rPr lang="en-US" altLang="en-US" baseline="-25000">
                <a:ea typeface="ＭＳ Ｐゴシック" panose="020B0600070205080204" pitchFamily="34" charset="-128"/>
              </a:rPr>
              <a:t>1</a:t>
            </a:r>
            <a:r>
              <a:rPr lang="en-US" altLang="en-US">
                <a:ea typeface="ＭＳ Ｐゴシック" panose="020B0600070205080204" pitchFamily="34" charset="-128"/>
              </a:rPr>
              <a:t>}, {e</a:t>
            </a:r>
            <a:r>
              <a:rPr lang="en-US" altLang="en-US" baseline="-25000">
                <a:ea typeface="ＭＳ Ｐゴシック" panose="020B0600070205080204" pitchFamily="34" charset="-128"/>
              </a:rPr>
              <a:t>2</a:t>
            </a:r>
            <a:r>
              <a:rPr lang="en-US" altLang="en-US">
                <a:ea typeface="ＭＳ Ｐゴシック" panose="020B0600070205080204" pitchFamily="34" charset="-128"/>
              </a:rPr>
              <a:t>}, {e</a:t>
            </a:r>
            <a:r>
              <a:rPr lang="en-US" altLang="en-US" baseline="-25000">
                <a:ea typeface="ＭＳ Ｐゴシック" panose="020B0600070205080204" pitchFamily="34" charset="-128"/>
              </a:rPr>
              <a:t>3</a:t>
            </a:r>
            <a:r>
              <a:rPr lang="en-US" altLang="en-US">
                <a:ea typeface="ＭＳ Ｐゴシック" panose="020B0600070205080204" pitchFamily="34" charset="-128"/>
              </a:rPr>
              <a:t>}, {e</a:t>
            </a:r>
            <a:r>
              <a:rPr lang="en-US" altLang="en-US" baseline="-25000">
                <a:ea typeface="ＭＳ Ｐゴシック" panose="020B0600070205080204" pitchFamily="34" charset="-128"/>
              </a:rPr>
              <a:t>4</a:t>
            </a:r>
            <a:r>
              <a:rPr lang="en-US" altLang="en-US">
                <a:ea typeface="ＭＳ Ｐゴシック" panose="020B0600070205080204" pitchFamily="34" charset="-128"/>
              </a:rPr>
              <a:t>}, {e</a:t>
            </a:r>
            <a:r>
              <a:rPr lang="en-US" altLang="en-US" baseline="-25000">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6</a:t>
            </a:r>
            <a:r>
              <a:rPr lang="en-US" altLang="en-US">
                <a:ea typeface="ＭＳ Ｐゴシック" panose="020B0600070205080204" pitchFamily="34" charset="-128"/>
              </a:rPr>
              <a:t>}, {e</a:t>
            </a:r>
            <a:r>
              <a:rPr lang="en-US" altLang="en-US" baseline="-25000">
                <a:ea typeface="ＭＳ Ｐゴシック" panose="020B0600070205080204" pitchFamily="34" charset="-128"/>
              </a:rPr>
              <a:t>7</a:t>
            </a:r>
            <a:r>
              <a:rPr lang="en-US" altLang="en-US">
                <a:ea typeface="ＭＳ Ｐゴシック" panose="020B0600070205080204" pitchFamily="34" charset="-128"/>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543CC722-08D5-42B7-BE76-2207954E5FDE}"/>
              </a:ext>
            </a:extLst>
          </p:cNvPr>
          <p:cNvSpPr>
            <a:spLocks noGrp="1" noChangeArrowheads="1"/>
          </p:cNvSpPr>
          <p:nvPr>
            <p:ph type="title"/>
          </p:nvPr>
        </p:nvSpPr>
        <p:spPr>
          <a:xfrm>
            <a:off x="838200" y="136525"/>
            <a:ext cx="10515600" cy="758281"/>
          </a:xfrm>
        </p:spPr>
        <p:txBody>
          <a:bodyPr/>
          <a:lstStyle/>
          <a:p>
            <a:pPr eaLnBrk="1" hangingPunct="1"/>
            <a:r>
              <a:rPr lang="en-US" altLang="en-US" dirty="0">
                <a:ea typeface="ＭＳ Ｐゴシック" panose="020B0600070205080204" pitchFamily="34" charset="-128"/>
              </a:rPr>
              <a:t>Operations: Union</a:t>
            </a:r>
          </a:p>
        </p:txBody>
      </p:sp>
      <p:sp>
        <p:nvSpPr>
          <p:cNvPr id="18436" name="Rectangle 3">
            <a:extLst>
              <a:ext uri="{FF2B5EF4-FFF2-40B4-BE49-F238E27FC236}">
                <a16:creationId xmlns:a16="http://schemas.microsoft.com/office/drawing/2014/main" id="{6257D02A-AA72-492D-B422-5AD088F5FA7D}"/>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Union(</a:t>
            </a:r>
            <a:r>
              <a:rPr lang="en-US" altLang="en-US" i="1">
                <a:ea typeface="ＭＳ Ｐゴシック" panose="020B0600070205080204" pitchFamily="34" charset="-128"/>
              </a:rPr>
              <a:t>x</a:t>
            </a:r>
            <a:r>
              <a:rPr lang="en-US" altLang="en-US">
                <a:ea typeface="ＭＳ Ｐゴシック" panose="020B0600070205080204" pitchFamily="34" charset="-128"/>
              </a:rPr>
              <a:t>, </a:t>
            </a:r>
            <a:r>
              <a:rPr lang="en-US" altLang="en-US" i="1">
                <a:ea typeface="ＭＳ Ｐゴシック" panose="020B0600070205080204" pitchFamily="34" charset="-128"/>
              </a:rPr>
              <a:t>y</a:t>
            </a:r>
            <a:r>
              <a:rPr lang="en-US" altLang="en-US">
                <a:ea typeface="ＭＳ Ｐゴシック" panose="020B0600070205080204" pitchFamily="34" charset="-128"/>
              </a:rPr>
              <a:t>) – Combine or merge two sets </a:t>
            </a:r>
            <a:r>
              <a:rPr lang="en-US" altLang="en-US" i="1">
                <a:ea typeface="ＭＳ Ｐゴシック" panose="020B0600070205080204" pitchFamily="34" charset="-128"/>
              </a:rPr>
              <a:t>x</a:t>
            </a:r>
            <a:r>
              <a:rPr lang="en-US" altLang="en-US">
                <a:ea typeface="ＭＳ Ｐゴシック" panose="020B0600070205080204" pitchFamily="34" charset="-128"/>
              </a:rPr>
              <a:t> and </a:t>
            </a:r>
            <a:r>
              <a:rPr lang="en-US" altLang="en-US" i="1">
                <a:ea typeface="ＭＳ Ｐゴシック" panose="020B0600070205080204" pitchFamily="34" charset="-128"/>
              </a:rPr>
              <a:t>y</a:t>
            </a:r>
            <a:r>
              <a:rPr lang="en-US" altLang="en-US">
                <a:ea typeface="ＭＳ Ｐゴシック" panose="020B0600070205080204" pitchFamily="34" charset="-128"/>
              </a:rPr>
              <a:t> into a single set</a:t>
            </a:r>
          </a:p>
          <a:p>
            <a:pPr lvl="1" eaLnBrk="1" hangingPunct="1"/>
            <a:r>
              <a:rPr lang="en-US" altLang="en-US">
                <a:ea typeface="ＭＳ Ｐゴシック" panose="020B0600070205080204" pitchFamily="34" charset="-128"/>
              </a:rPr>
              <a:t>Before: </a:t>
            </a:r>
          </a:p>
          <a:p>
            <a:pPr lvl="1" eaLnBrk="1" hangingPunct="1">
              <a:buFont typeface="Arial" panose="020B0604020202020204" pitchFamily="34" charset="0"/>
              <a:buNone/>
            </a:pPr>
            <a:r>
              <a:rPr lang="en-US" altLang="en-US">
                <a:ea typeface="ＭＳ Ｐゴシック" panose="020B0600070205080204" pitchFamily="34" charset="-128"/>
              </a:rPr>
              <a:t>	{{e</a:t>
            </a:r>
            <a:r>
              <a:rPr lang="en-US" altLang="en-US" baseline="-25000">
                <a:ea typeface="ＭＳ Ｐゴシック" panose="020B0600070205080204" pitchFamily="34" charset="-128"/>
              </a:rPr>
              <a:t>3</a:t>
            </a:r>
            <a:r>
              <a:rPr lang="en-US" altLang="en-US">
                <a:ea typeface="ＭＳ Ｐゴシック" panose="020B0600070205080204" pitchFamily="34" charset="-128"/>
              </a:rPr>
              <a:t>, e</a:t>
            </a:r>
            <a:r>
              <a:rPr lang="en-US" altLang="en-US" baseline="-25000">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7</a:t>
            </a:r>
            <a:r>
              <a:rPr lang="en-US" altLang="en-US">
                <a:ea typeface="ＭＳ Ｐゴシック" panose="020B0600070205080204" pitchFamily="34" charset="-128"/>
              </a:rPr>
              <a:t>} , {e</a:t>
            </a:r>
            <a:r>
              <a:rPr lang="en-US" altLang="en-US" baseline="-25000">
                <a:ea typeface="ＭＳ Ｐゴシック" panose="020B0600070205080204" pitchFamily="34" charset="-128"/>
              </a:rPr>
              <a:t>4</a:t>
            </a:r>
            <a:r>
              <a:rPr lang="en-US" altLang="en-US">
                <a:ea typeface="ＭＳ Ｐゴシック" panose="020B0600070205080204" pitchFamily="34" charset="-128"/>
              </a:rPr>
              <a:t>, e</a:t>
            </a:r>
            <a:r>
              <a:rPr lang="en-US" altLang="en-US" baseline="-25000">
                <a:ea typeface="ＭＳ Ｐゴシック" panose="020B0600070205080204" pitchFamily="34" charset="-128"/>
              </a:rPr>
              <a:t>2</a:t>
            </a:r>
            <a:r>
              <a:rPr lang="en-US" altLang="en-US">
                <a:ea typeface="ＭＳ Ｐゴシック" panose="020B0600070205080204" pitchFamily="34" charset="-128"/>
              </a:rPr>
              <a:t>, e</a:t>
            </a:r>
            <a:r>
              <a:rPr lang="en-US" altLang="en-US" baseline="-25000">
                <a:ea typeface="ＭＳ Ｐゴシック" panose="020B0600070205080204" pitchFamily="34" charset="-128"/>
              </a:rPr>
              <a:t>8</a:t>
            </a:r>
            <a:r>
              <a:rPr lang="en-US" altLang="en-US">
                <a:ea typeface="ＭＳ Ｐゴシック" panose="020B0600070205080204" pitchFamily="34" charset="-128"/>
              </a:rPr>
              <a:t>}, {e</a:t>
            </a:r>
            <a:r>
              <a:rPr lang="en-US" altLang="en-US" baseline="-25000">
                <a:ea typeface="ＭＳ Ｐゴシック" panose="020B0600070205080204" pitchFamily="34" charset="-128"/>
              </a:rPr>
              <a:t>9</a:t>
            </a:r>
            <a:r>
              <a:rPr lang="en-US" altLang="en-US">
                <a:ea typeface="ＭＳ Ｐゴシック" panose="020B0600070205080204" pitchFamily="34" charset="-128"/>
              </a:rPr>
              <a:t>}, {e</a:t>
            </a:r>
            <a:r>
              <a:rPr lang="en-US" altLang="en-US" baseline="-25000">
                <a:ea typeface="ＭＳ Ｐゴシック" panose="020B0600070205080204" pitchFamily="34" charset="-128"/>
              </a:rPr>
              <a:t>1</a:t>
            </a:r>
            <a:r>
              <a:rPr lang="en-US" altLang="en-US">
                <a:ea typeface="ＭＳ Ｐゴシック" panose="020B0600070205080204" pitchFamily="34" charset="-128"/>
              </a:rPr>
              <a:t>, e</a:t>
            </a:r>
            <a:r>
              <a:rPr lang="en-US" altLang="en-US" baseline="-25000">
                <a:ea typeface="ＭＳ Ｐゴシック" panose="020B0600070205080204" pitchFamily="34" charset="-128"/>
              </a:rPr>
              <a:t>6</a:t>
            </a:r>
            <a:r>
              <a:rPr lang="en-US" altLang="en-US">
                <a:ea typeface="ＭＳ Ｐゴシック" panose="020B0600070205080204" pitchFamily="34" charset="-128"/>
              </a:rPr>
              <a:t>}}</a:t>
            </a:r>
          </a:p>
          <a:p>
            <a:pPr lvl="1" eaLnBrk="1" hangingPunct="1">
              <a:buFont typeface="Arial" panose="020B0604020202020204" pitchFamily="34" charset="0"/>
              <a:buNone/>
            </a:pPr>
            <a:endParaRPr lang="en-US" altLang="en-US">
              <a:ea typeface="ＭＳ Ｐゴシック" panose="020B0600070205080204" pitchFamily="34" charset="-128"/>
            </a:endParaRPr>
          </a:p>
          <a:p>
            <a:pPr lvl="1" eaLnBrk="1" hangingPunct="1"/>
            <a:r>
              <a:rPr lang="en-US" altLang="en-US">
                <a:ea typeface="ＭＳ Ｐゴシック" panose="020B0600070205080204" pitchFamily="34" charset="-128"/>
              </a:rPr>
              <a:t>After Union(e</a:t>
            </a:r>
            <a:r>
              <a:rPr lang="en-US" altLang="en-US" baseline="-25000">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1</a:t>
            </a:r>
            <a:r>
              <a:rPr lang="en-US" altLang="en-US">
                <a:ea typeface="ＭＳ Ｐゴシック" panose="020B0600070205080204" pitchFamily="34" charset="-128"/>
              </a:rPr>
              <a:t>): </a:t>
            </a:r>
          </a:p>
          <a:p>
            <a:pPr lvl="1" eaLnBrk="1" hangingPunct="1">
              <a:buFont typeface="Arial" panose="020B0604020202020204" pitchFamily="34" charset="0"/>
              <a:buNone/>
            </a:pPr>
            <a:r>
              <a:rPr lang="en-US" altLang="en-US">
                <a:ea typeface="ＭＳ Ｐゴシック" panose="020B0600070205080204" pitchFamily="34" charset="-128"/>
              </a:rPr>
              <a:t>	{{e</a:t>
            </a:r>
            <a:r>
              <a:rPr lang="en-US" altLang="en-US" baseline="-25000">
                <a:ea typeface="ＭＳ Ｐゴシック" panose="020B0600070205080204" pitchFamily="34" charset="-128"/>
              </a:rPr>
              <a:t>3</a:t>
            </a:r>
            <a:r>
              <a:rPr lang="en-US" altLang="en-US">
                <a:ea typeface="ＭＳ Ｐゴシック" panose="020B0600070205080204" pitchFamily="34" charset="-128"/>
              </a:rPr>
              <a:t>, e</a:t>
            </a:r>
            <a:r>
              <a:rPr lang="en-US" altLang="en-US" baseline="-25000">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7, </a:t>
            </a:r>
            <a:r>
              <a:rPr lang="en-US" altLang="en-US">
                <a:ea typeface="ＭＳ Ｐゴシック" panose="020B0600070205080204" pitchFamily="34" charset="-128"/>
              </a:rPr>
              <a:t>e</a:t>
            </a:r>
            <a:r>
              <a:rPr lang="en-US" altLang="en-US" baseline="-25000">
                <a:ea typeface="ＭＳ Ｐゴシック" panose="020B0600070205080204" pitchFamily="34" charset="-128"/>
              </a:rPr>
              <a:t>1</a:t>
            </a:r>
            <a:r>
              <a:rPr lang="en-US" altLang="en-US">
                <a:ea typeface="ＭＳ Ｐゴシック" panose="020B0600070205080204" pitchFamily="34" charset="-128"/>
              </a:rPr>
              <a:t>, e</a:t>
            </a:r>
            <a:r>
              <a:rPr lang="en-US" altLang="en-US" baseline="-25000">
                <a:ea typeface="ＭＳ Ｐゴシック" panose="020B0600070205080204" pitchFamily="34" charset="-128"/>
              </a:rPr>
              <a:t>6</a:t>
            </a:r>
            <a:r>
              <a:rPr lang="en-US" altLang="en-US">
                <a:ea typeface="ＭＳ Ｐゴシック" panose="020B0600070205080204" pitchFamily="34" charset="-128"/>
              </a:rPr>
              <a:t>} , {e</a:t>
            </a:r>
            <a:r>
              <a:rPr lang="en-US" altLang="en-US" baseline="-25000">
                <a:ea typeface="ＭＳ Ｐゴシック" panose="020B0600070205080204" pitchFamily="34" charset="-128"/>
              </a:rPr>
              <a:t>4</a:t>
            </a:r>
            <a:r>
              <a:rPr lang="en-US" altLang="en-US">
                <a:ea typeface="ＭＳ Ｐゴシック" panose="020B0600070205080204" pitchFamily="34" charset="-128"/>
              </a:rPr>
              <a:t>, e</a:t>
            </a:r>
            <a:r>
              <a:rPr lang="en-US" altLang="en-US" baseline="-25000">
                <a:ea typeface="ＭＳ Ｐゴシック" panose="020B0600070205080204" pitchFamily="34" charset="-128"/>
              </a:rPr>
              <a:t>2</a:t>
            </a:r>
            <a:r>
              <a:rPr lang="en-US" altLang="en-US">
                <a:ea typeface="ＭＳ Ｐゴシック" panose="020B0600070205080204" pitchFamily="34" charset="-128"/>
              </a:rPr>
              <a:t>, e</a:t>
            </a:r>
            <a:r>
              <a:rPr lang="en-US" altLang="en-US" baseline="-25000">
                <a:ea typeface="ＭＳ Ｐゴシック" panose="020B0600070205080204" pitchFamily="34" charset="-128"/>
              </a:rPr>
              <a:t>8</a:t>
            </a:r>
            <a:r>
              <a:rPr lang="en-US" altLang="en-US">
                <a:ea typeface="ＭＳ Ｐゴシック" panose="020B0600070205080204" pitchFamily="34" charset="-128"/>
              </a:rPr>
              <a:t>}, {e</a:t>
            </a:r>
            <a:r>
              <a:rPr lang="en-US" altLang="en-US" baseline="-25000">
                <a:ea typeface="ＭＳ Ｐゴシック" panose="020B0600070205080204" pitchFamily="34" charset="-128"/>
              </a:rPr>
              <a:t>9</a:t>
            </a:r>
            <a:r>
              <a:rPr lang="en-US" altLang="en-US">
                <a:ea typeface="ＭＳ Ｐゴシック" panose="020B0600070205080204" pitchFamily="34" charset="-128"/>
              </a:rPr>
              <a:t>}}</a:t>
            </a:r>
          </a:p>
          <a:p>
            <a:pPr eaLnBrk="1" hangingPunct="1"/>
            <a:endParaRPr lang="en-US" altLang="en-US">
              <a:ea typeface="ＭＳ Ｐゴシック"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8F1F2407-7B9F-4F7F-B489-7D8E3E68F973}"/>
              </a:ext>
            </a:extLst>
          </p:cNvPr>
          <p:cNvSpPr>
            <a:spLocks noGrp="1" noChangeArrowheads="1"/>
          </p:cNvSpPr>
          <p:nvPr>
            <p:ph type="title"/>
          </p:nvPr>
        </p:nvSpPr>
        <p:spPr>
          <a:xfrm>
            <a:off x="838200" y="136525"/>
            <a:ext cx="10515600" cy="771344"/>
          </a:xfrm>
        </p:spPr>
        <p:txBody>
          <a:bodyPr/>
          <a:lstStyle/>
          <a:p>
            <a:pPr eaLnBrk="1" hangingPunct="1"/>
            <a:r>
              <a:rPr lang="en-US" altLang="en-US" dirty="0">
                <a:ea typeface="ＭＳ Ｐゴシック" panose="020B0600070205080204" pitchFamily="34" charset="-128"/>
              </a:rPr>
              <a:t>Operations: Find</a:t>
            </a:r>
          </a:p>
        </p:txBody>
      </p:sp>
      <p:sp>
        <p:nvSpPr>
          <p:cNvPr id="19460" name="Rectangle 3">
            <a:extLst>
              <a:ext uri="{FF2B5EF4-FFF2-40B4-BE49-F238E27FC236}">
                <a16:creationId xmlns:a16="http://schemas.microsoft.com/office/drawing/2014/main" id="{CABE0E3E-997F-4FA4-BBF9-232072EBB6D3}"/>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Determine which set a particular element is in</a:t>
            </a:r>
          </a:p>
          <a:p>
            <a:pPr lvl="1" eaLnBrk="1" hangingPunct="1"/>
            <a:r>
              <a:rPr lang="en-US" altLang="en-US">
                <a:ea typeface="ＭＳ Ｐゴシック" panose="020B0600070205080204" pitchFamily="34" charset="-128"/>
              </a:rPr>
              <a:t>Useful for determining if two elements are in the same set</a:t>
            </a:r>
          </a:p>
          <a:p>
            <a:pPr lvl="1" eaLnBrk="1" hangingPunct="1">
              <a:buFont typeface="Arial" panose="020B0604020202020204" pitchFamily="34" charset="0"/>
              <a:buNone/>
            </a:pPr>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Each set has a unique name</a:t>
            </a:r>
          </a:p>
          <a:p>
            <a:pPr lvl="1" eaLnBrk="1" hangingPunct="1"/>
            <a:r>
              <a:rPr lang="en-US" altLang="en-US">
                <a:ea typeface="ＭＳ Ｐゴシック" panose="020B0600070205080204" pitchFamily="34" charset="-128"/>
              </a:rPr>
              <a:t>name is arbitrary; what matters is that find(</a:t>
            </a:r>
            <a:r>
              <a:rPr lang="en-US" altLang="en-US" i="1">
                <a:ea typeface="ＭＳ Ｐゴシック" panose="020B0600070205080204" pitchFamily="34" charset="-128"/>
              </a:rPr>
              <a:t>a</a:t>
            </a:r>
            <a:r>
              <a:rPr lang="en-US" altLang="en-US">
                <a:ea typeface="ＭＳ Ｐゴシック" panose="020B0600070205080204" pitchFamily="34" charset="-128"/>
              </a:rPr>
              <a:t>) == find(</a:t>
            </a:r>
            <a:r>
              <a:rPr lang="en-US" altLang="en-US" i="1">
                <a:ea typeface="ＭＳ Ｐゴシック" panose="020B0600070205080204" pitchFamily="34" charset="-128"/>
              </a:rPr>
              <a:t>b</a:t>
            </a:r>
            <a:r>
              <a:rPr lang="en-US" altLang="en-US">
                <a:ea typeface="ＭＳ Ｐゴシック" panose="020B0600070205080204" pitchFamily="34" charset="-128"/>
              </a:rPr>
              <a:t>) is true only if </a:t>
            </a:r>
            <a:r>
              <a:rPr lang="en-US" altLang="en-US" i="1">
                <a:ea typeface="ＭＳ Ｐゴシック" panose="020B0600070205080204" pitchFamily="34" charset="-128"/>
              </a:rPr>
              <a:t>a</a:t>
            </a:r>
            <a:r>
              <a:rPr lang="en-US" altLang="en-US">
                <a:ea typeface="ＭＳ Ｐゴシック" panose="020B0600070205080204" pitchFamily="34" charset="-128"/>
              </a:rPr>
              <a:t> and </a:t>
            </a:r>
            <a:r>
              <a:rPr lang="en-US" altLang="en-US" i="1">
                <a:ea typeface="ＭＳ Ｐゴシック" panose="020B0600070205080204" pitchFamily="34" charset="-128"/>
              </a:rPr>
              <a:t>b</a:t>
            </a:r>
            <a:r>
              <a:rPr lang="en-US" altLang="en-US">
                <a:ea typeface="ＭＳ Ｐゴシック" panose="020B0600070205080204" pitchFamily="34" charset="-128"/>
              </a:rPr>
              <a:t> in the same set</a:t>
            </a:r>
          </a:p>
          <a:p>
            <a:pPr lvl="1" eaLnBrk="1" hangingPunct="1"/>
            <a:r>
              <a:rPr lang="en-US" altLang="en-US">
                <a:ea typeface="ＭＳ Ｐゴシック" panose="020B0600070205080204" pitchFamily="34" charset="-128"/>
              </a:rPr>
              <a:t>one of the members of the set is the "representative" (i.e. name) of the set</a:t>
            </a:r>
          </a:p>
          <a:p>
            <a:pPr lvl="1" eaLnBrk="1" hangingPunct="1"/>
            <a:r>
              <a:rPr lang="en-US" altLang="en-US">
                <a:ea typeface="ＭＳ Ｐゴシック" panose="020B0600070205080204" pitchFamily="34" charset="-128"/>
              </a:rPr>
              <a:t>{{e</a:t>
            </a:r>
            <a:r>
              <a:rPr lang="en-US" altLang="en-US" baseline="-25000">
                <a:ea typeface="ＭＳ Ｐゴシック" panose="020B0600070205080204" pitchFamily="34" charset="-128"/>
              </a:rPr>
              <a:t>3</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7, </a:t>
            </a:r>
            <a:r>
              <a:rPr lang="en-US" altLang="en-US">
                <a:ea typeface="ＭＳ Ｐゴシック" panose="020B0600070205080204" pitchFamily="34" charset="-128"/>
              </a:rPr>
              <a:t>e</a:t>
            </a:r>
            <a:r>
              <a:rPr lang="en-US" altLang="en-US" baseline="-25000">
                <a:ea typeface="ＭＳ Ｐゴシック" panose="020B0600070205080204" pitchFamily="34" charset="-128"/>
              </a:rPr>
              <a:t>1</a:t>
            </a:r>
            <a:r>
              <a:rPr lang="en-US" altLang="en-US">
                <a:ea typeface="ＭＳ Ｐゴシック" panose="020B0600070205080204" pitchFamily="34" charset="-128"/>
              </a:rPr>
              <a:t>, e</a:t>
            </a:r>
            <a:r>
              <a:rPr lang="en-US" altLang="en-US" baseline="-25000">
                <a:ea typeface="ＭＳ Ｐゴシック" panose="020B0600070205080204" pitchFamily="34" charset="-128"/>
              </a:rPr>
              <a:t>6</a:t>
            </a:r>
            <a:r>
              <a:rPr lang="en-US" altLang="en-US">
                <a:ea typeface="ＭＳ Ｐゴシック" panose="020B0600070205080204" pitchFamily="34" charset="-128"/>
              </a:rPr>
              <a:t>} , {e</a:t>
            </a:r>
            <a:r>
              <a:rPr lang="en-US" altLang="en-US" baseline="-25000">
                <a:ea typeface="ＭＳ Ｐゴシック" panose="020B0600070205080204" pitchFamily="34" charset="-128"/>
              </a:rPr>
              <a:t>4</a:t>
            </a:r>
            <a:r>
              <a:rPr lang="en-US" altLang="en-US">
                <a:ea typeface="ＭＳ Ｐゴシック" panose="020B0600070205080204" pitchFamily="34" charset="-128"/>
              </a:rPr>
              <a:t>, e</a:t>
            </a:r>
            <a:r>
              <a:rPr lang="en-US" altLang="en-US" baseline="-25000">
                <a:ea typeface="ＭＳ Ｐゴシック" panose="020B0600070205080204" pitchFamily="34" charset="-128"/>
              </a:rPr>
              <a:t>2</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8</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9</a:t>
            </a:r>
            <a:r>
              <a:rPr lang="en-US" altLang="en-US">
                <a:ea typeface="ＭＳ Ｐゴシック" panose="020B0600070205080204" pitchFamily="34" charset="-128"/>
              </a:rPr>
              <a:t>}}</a:t>
            </a:r>
          </a:p>
          <a:p>
            <a:pPr lvl="1"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8B0EC71C-78D2-44DE-A126-5D4C184F5DA4}"/>
              </a:ext>
            </a:extLst>
          </p:cNvPr>
          <p:cNvSpPr>
            <a:spLocks noGrp="1" noChangeArrowheads="1"/>
          </p:cNvSpPr>
          <p:nvPr>
            <p:ph type="title"/>
          </p:nvPr>
        </p:nvSpPr>
        <p:spPr>
          <a:xfrm>
            <a:off x="838200" y="65315"/>
            <a:ext cx="10515600" cy="758281"/>
          </a:xfrm>
        </p:spPr>
        <p:txBody>
          <a:bodyPr/>
          <a:lstStyle/>
          <a:p>
            <a:pPr eaLnBrk="1" hangingPunct="1"/>
            <a:r>
              <a:rPr lang="en-US" altLang="en-US" dirty="0">
                <a:ea typeface="ＭＳ Ｐゴシック" panose="020B0600070205080204" pitchFamily="34" charset="-128"/>
              </a:rPr>
              <a:t>Operations: Find</a:t>
            </a:r>
          </a:p>
        </p:txBody>
      </p:sp>
      <p:sp>
        <p:nvSpPr>
          <p:cNvPr id="20484" name="Rectangle 3">
            <a:extLst>
              <a:ext uri="{FF2B5EF4-FFF2-40B4-BE49-F238E27FC236}">
                <a16:creationId xmlns:a16="http://schemas.microsoft.com/office/drawing/2014/main" id="{156F75BA-9CA4-463D-B5F5-DA2EC8CFFB5A}"/>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Find(</a:t>
            </a:r>
            <a:r>
              <a:rPr lang="en-US" altLang="en-US" i="1">
                <a:ea typeface="ＭＳ Ｐゴシック" panose="020B0600070205080204" pitchFamily="34" charset="-128"/>
              </a:rPr>
              <a:t>x</a:t>
            </a:r>
            <a:r>
              <a:rPr lang="en-US" altLang="en-US">
                <a:ea typeface="ＭＳ Ｐゴシック" panose="020B0600070205080204" pitchFamily="34" charset="-128"/>
              </a:rPr>
              <a:t>) – return the name of the set containing </a:t>
            </a:r>
            <a:r>
              <a:rPr lang="en-US" altLang="en-US" i="1">
                <a:ea typeface="ＭＳ Ｐゴシック" panose="020B0600070205080204" pitchFamily="34" charset="-128"/>
              </a:rPr>
              <a:t>x</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{{e</a:t>
            </a:r>
            <a:r>
              <a:rPr lang="en-US" altLang="en-US" baseline="-25000">
                <a:ea typeface="ＭＳ Ｐゴシック" panose="020B0600070205080204" pitchFamily="34" charset="-128"/>
              </a:rPr>
              <a:t>3</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5</a:t>
            </a:r>
            <a:r>
              <a:rPr lang="en-US" altLang="en-US">
                <a:ea typeface="ＭＳ Ｐゴシック" panose="020B0600070205080204" pitchFamily="34" charset="-128"/>
              </a:rPr>
              <a:t>, e</a:t>
            </a:r>
            <a:r>
              <a:rPr lang="en-US" altLang="en-US" baseline="-25000">
                <a:ea typeface="ＭＳ Ｐゴシック" panose="020B0600070205080204" pitchFamily="34" charset="-128"/>
              </a:rPr>
              <a:t>7, </a:t>
            </a:r>
            <a:r>
              <a:rPr lang="en-US" altLang="en-US">
                <a:ea typeface="ＭＳ Ｐゴシック" panose="020B0600070205080204" pitchFamily="34" charset="-128"/>
              </a:rPr>
              <a:t>e</a:t>
            </a:r>
            <a:r>
              <a:rPr lang="en-US" altLang="en-US" baseline="-25000">
                <a:ea typeface="ＭＳ Ｐゴシック" panose="020B0600070205080204" pitchFamily="34" charset="-128"/>
              </a:rPr>
              <a:t>1</a:t>
            </a:r>
            <a:r>
              <a:rPr lang="en-US" altLang="en-US">
                <a:ea typeface="ＭＳ Ｐゴシック" panose="020B0600070205080204" pitchFamily="34" charset="-128"/>
              </a:rPr>
              <a:t>, e</a:t>
            </a:r>
            <a:r>
              <a:rPr lang="en-US" altLang="en-US" baseline="-25000">
                <a:ea typeface="ＭＳ Ｐゴシック" panose="020B0600070205080204" pitchFamily="34" charset="-128"/>
              </a:rPr>
              <a:t>6</a:t>
            </a:r>
            <a:r>
              <a:rPr lang="en-US" altLang="en-US">
                <a:ea typeface="ＭＳ Ｐゴシック" panose="020B0600070205080204" pitchFamily="34" charset="-128"/>
              </a:rPr>
              <a:t>} , {e</a:t>
            </a:r>
            <a:r>
              <a:rPr lang="en-US" altLang="en-US" baseline="-25000">
                <a:ea typeface="ＭＳ Ｐゴシック" panose="020B0600070205080204" pitchFamily="34" charset="-128"/>
              </a:rPr>
              <a:t>4</a:t>
            </a:r>
            <a:r>
              <a:rPr lang="en-US" altLang="en-US">
                <a:ea typeface="ＭＳ Ｐゴシック" panose="020B0600070205080204" pitchFamily="34" charset="-128"/>
              </a:rPr>
              <a:t>, e</a:t>
            </a:r>
            <a:r>
              <a:rPr lang="en-US" altLang="en-US" baseline="-25000">
                <a:ea typeface="ＭＳ Ｐゴシック" panose="020B0600070205080204" pitchFamily="34" charset="-128"/>
              </a:rPr>
              <a:t>2</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8</a:t>
            </a:r>
            <a:r>
              <a:rPr lang="en-US" altLang="en-US">
                <a:ea typeface="ＭＳ Ｐゴシック" panose="020B0600070205080204" pitchFamily="34" charset="-128"/>
              </a:rPr>
              <a:t>}, {</a:t>
            </a:r>
            <a:r>
              <a:rPr lang="en-US" altLang="en-US">
                <a:solidFill>
                  <a:srgbClr val="C0504D"/>
                </a:solidFill>
                <a:ea typeface="ＭＳ Ｐゴシック" panose="020B0600070205080204" pitchFamily="34" charset="-128"/>
              </a:rPr>
              <a:t>e</a:t>
            </a:r>
            <a:r>
              <a:rPr lang="en-US" altLang="en-US" baseline="-25000">
                <a:solidFill>
                  <a:srgbClr val="C0504D"/>
                </a:solidFill>
                <a:ea typeface="ＭＳ Ｐゴシック" panose="020B0600070205080204" pitchFamily="34" charset="-128"/>
              </a:rPr>
              <a:t>9</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Find(e</a:t>
            </a:r>
            <a:r>
              <a:rPr lang="en-US" altLang="en-US" baseline="-25000">
                <a:ea typeface="ＭＳ Ｐゴシック" panose="020B0600070205080204" pitchFamily="34" charset="-128"/>
              </a:rPr>
              <a:t>1</a:t>
            </a:r>
            <a:r>
              <a:rPr lang="en-US" altLang="en-US">
                <a:ea typeface="ＭＳ Ｐゴシック" panose="020B0600070205080204" pitchFamily="34" charset="-128"/>
              </a:rPr>
              <a:t>) = e</a:t>
            </a:r>
            <a:r>
              <a:rPr lang="en-US" altLang="en-US" baseline="-25000">
                <a:ea typeface="ＭＳ Ｐゴシック" panose="020B0600070205080204" pitchFamily="34" charset="-128"/>
              </a:rPr>
              <a:t>5</a:t>
            </a:r>
          </a:p>
          <a:p>
            <a:pPr lvl="1" eaLnBrk="1" hangingPunct="1"/>
            <a:r>
              <a:rPr lang="en-US" altLang="en-US">
                <a:ea typeface="ＭＳ Ｐゴシック" panose="020B0600070205080204" pitchFamily="34" charset="-128"/>
              </a:rPr>
              <a:t>Find(e</a:t>
            </a:r>
            <a:r>
              <a:rPr lang="en-US" altLang="en-US" baseline="-25000">
                <a:ea typeface="ＭＳ Ｐゴシック" panose="020B0600070205080204" pitchFamily="34" charset="-128"/>
              </a:rPr>
              <a:t>4</a:t>
            </a:r>
            <a:r>
              <a:rPr lang="en-US" altLang="en-US">
                <a:ea typeface="ＭＳ Ｐゴシック" panose="020B0600070205080204" pitchFamily="34" charset="-128"/>
              </a:rPr>
              <a:t>) = e</a:t>
            </a:r>
            <a:r>
              <a:rPr lang="en-US" altLang="en-US" baseline="-25000">
                <a:ea typeface="ＭＳ Ｐゴシック" panose="020B0600070205080204" pitchFamily="34" charset="-128"/>
              </a:rPr>
              <a:t>8</a:t>
            </a:r>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1557573-F8D7-4452-8DA2-D2C4D612E35E}"/>
              </a:ext>
            </a:extLst>
          </p:cNvPr>
          <p:cNvSpPr>
            <a:spLocks noGrp="1"/>
          </p:cNvSpPr>
          <p:nvPr>
            <p:ph type="title"/>
          </p:nvPr>
        </p:nvSpPr>
        <p:spPr>
          <a:xfrm>
            <a:off x="838200" y="0"/>
            <a:ext cx="10515600" cy="954224"/>
          </a:xfrm>
        </p:spPr>
        <p:txBody>
          <a:bodyPr/>
          <a:lstStyle/>
          <a:p>
            <a:r>
              <a:rPr lang="en-US" altLang="en-US" dirty="0">
                <a:ea typeface="ＭＳ Ｐゴシック" panose="020B0600070205080204" pitchFamily="34" charset="-128"/>
              </a:rPr>
              <a:t>Disjoint Sets with Linked Lists</a:t>
            </a:r>
          </a:p>
        </p:txBody>
      </p:sp>
      <p:sp>
        <p:nvSpPr>
          <p:cNvPr id="22531" name="Content Placeholder 2">
            <a:extLst>
              <a:ext uri="{FF2B5EF4-FFF2-40B4-BE49-F238E27FC236}">
                <a16:creationId xmlns:a16="http://schemas.microsoft.com/office/drawing/2014/main" id="{346049C7-DD96-46B2-ADF0-E0269721E0EB}"/>
              </a:ext>
            </a:extLst>
          </p:cNvPr>
          <p:cNvSpPr>
            <a:spLocks noGrp="1"/>
          </p:cNvSpPr>
          <p:nvPr>
            <p:ph idx="1"/>
          </p:nvPr>
        </p:nvSpPr>
        <p:spPr>
          <a:xfrm>
            <a:off x="838200" y="1616619"/>
            <a:ext cx="10515600" cy="4351338"/>
          </a:xfrm>
        </p:spPr>
        <p:txBody>
          <a:bodyPr/>
          <a:lstStyle/>
          <a:p>
            <a:r>
              <a:rPr lang="en-US" altLang="en-US" dirty="0">
                <a:ea typeface="ＭＳ Ｐゴシック" panose="020B0600070205080204" pitchFamily="34" charset="-128"/>
              </a:rPr>
              <a:t>Approach 1: Create a linked list for each set.</a:t>
            </a:r>
          </a:p>
          <a:p>
            <a:pPr lvl="1"/>
            <a:r>
              <a:rPr lang="en-US" altLang="en-US" dirty="0">
                <a:ea typeface="ＭＳ Ｐゴシック" panose="020B0600070205080204" pitchFamily="34" charset="-128"/>
              </a:rPr>
              <a:t>last/first element is representative</a:t>
            </a:r>
          </a:p>
          <a:p>
            <a:pPr lvl="1"/>
            <a:r>
              <a:rPr lang="en-US" altLang="en-US" dirty="0">
                <a:ea typeface="ＭＳ Ｐゴシック" panose="020B0600070205080204" pitchFamily="34" charset="-128"/>
              </a:rPr>
              <a:t>cost of union?  find?</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Approach 2: Create linked list for each set.  Every element has a reference to its representative.</a:t>
            </a:r>
          </a:p>
          <a:p>
            <a:pPr lvl="1"/>
            <a:r>
              <a:rPr lang="en-US" altLang="en-US" dirty="0">
                <a:ea typeface="ＭＳ Ｐゴシック" panose="020B0600070205080204" pitchFamily="34" charset="-128"/>
              </a:rPr>
              <a:t>last/first element is representative</a:t>
            </a:r>
          </a:p>
          <a:p>
            <a:pPr lvl="1"/>
            <a:r>
              <a:rPr lang="en-US" altLang="en-US" dirty="0">
                <a:ea typeface="ＭＳ Ｐゴシック" panose="020B0600070205080204" pitchFamily="34" charset="-128"/>
              </a:rPr>
              <a:t>cost of union?  find?</a:t>
            </a:r>
          </a:p>
          <a:p>
            <a:endParaRPr lang="en-US" altLang="en-US" dirty="0">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719020-727A-5F45-8CAA-5FD89EE431D8}"/>
              </a:ext>
            </a:extLst>
          </p:cNvPr>
          <p:cNvSpPr>
            <a:spLocks noGrp="1" noChangeArrowheads="1"/>
          </p:cNvSpPr>
          <p:nvPr>
            <p:ph type="title"/>
          </p:nvPr>
        </p:nvSpPr>
        <p:spPr>
          <a:xfrm>
            <a:off x="838200" y="0"/>
            <a:ext cx="10515600" cy="967286"/>
          </a:xfrm>
        </p:spPr>
        <p:txBody>
          <a:bodyPr/>
          <a:lstStyle/>
          <a:p>
            <a:pPr eaLnBrk="1" hangingPunct="1"/>
            <a:r>
              <a:rPr lang="en-US" altLang="en-US" dirty="0"/>
              <a:t>Linked-List Implementation</a:t>
            </a:r>
          </a:p>
        </p:txBody>
      </p:sp>
      <p:sp>
        <p:nvSpPr>
          <p:cNvPr id="5123" name="Rectangle 3">
            <a:extLst>
              <a:ext uri="{FF2B5EF4-FFF2-40B4-BE49-F238E27FC236}">
                <a16:creationId xmlns:a16="http://schemas.microsoft.com/office/drawing/2014/main" id="{E8531CCD-E095-694D-B520-E56FB0B0AC15}"/>
              </a:ext>
            </a:extLst>
          </p:cNvPr>
          <p:cNvSpPr>
            <a:spLocks noGrp="1" noChangeArrowheads="1"/>
          </p:cNvSpPr>
          <p:nvPr>
            <p:ph type="body" idx="1"/>
          </p:nvPr>
        </p:nvSpPr>
        <p:spPr>
          <a:xfrm>
            <a:off x="838200" y="1436914"/>
            <a:ext cx="8839200" cy="4267200"/>
          </a:xfrm>
        </p:spPr>
        <p:txBody>
          <a:bodyPr/>
          <a:lstStyle/>
          <a:p>
            <a:pPr eaLnBrk="1" hangingPunct="1">
              <a:lnSpc>
                <a:spcPct val="90000"/>
              </a:lnSpc>
            </a:pPr>
            <a:r>
              <a:rPr lang="en-US" altLang="en-US" dirty="0"/>
              <a:t>Each set as a linked-list, with head and tail, and each node contains value, next node pointer and back-to-representative pointer.</a:t>
            </a:r>
          </a:p>
          <a:p>
            <a:pPr eaLnBrk="1" hangingPunct="1">
              <a:lnSpc>
                <a:spcPct val="90000"/>
              </a:lnSpc>
            </a:pPr>
            <a:r>
              <a:rPr lang="en-US" altLang="en-US" dirty="0"/>
              <a:t>Example:</a:t>
            </a:r>
          </a:p>
          <a:p>
            <a:pPr eaLnBrk="1" hangingPunct="1">
              <a:lnSpc>
                <a:spcPct val="90000"/>
              </a:lnSpc>
            </a:pPr>
            <a:r>
              <a:rPr lang="en-US" altLang="en-US" dirty="0"/>
              <a:t>MAKE-SET costs </a:t>
            </a:r>
            <a:r>
              <a:rPr lang="en-US" altLang="en-US" i="1" dirty="0"/>
              <a:t>O</a:t>
            </a:r>
            <a:r>
              <a:rPr lang="en-US" altLang="en-US" dirty="0"/>
              <a:t>(1): just create a single element list.</a:t>
            </a:r>
          </a:p>
          <a:p>
            <a:pPr eaLnBrk="1" hangingPunct="1">
              <a:lnSpc>
                <a:spcPct val="90000"/>
              </a:lnSpc>
            </a:pPr>
            <a:r>
              <a:rPr lang="en-US" altLang="en-US" dirty="0"/>
              <a:t>FIND-SET costs </a:t>
            </a:r>
            <a:r>
              <a:rPr lang="en-US" altLang="en-US" i="1" dirty="0"/>
              <a:t>O</a:t>
            </a:r>
            <a:r>
              <a:rPr lang="en-US" altLang="en-US" dirty="0"/>
              <a:t>(1): just return back-to-representative pointer.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FF78807-D9E2-C941-88D8-D1DD3CBE0969}"/>
              </a:ext>
            </a:extLst>
          </p:cNvPr>
          <p:cNvSpPr>
            <a:spLocks noGrp="1" noChangeArrowheads="1"/>
          </p:cNvSpPr>
          <p:nvPr>
            <p:ph type="title"/>
          </p:nvPr>
        </p:nvSpPr>
        <p:spPr>
          <a:xfrm>
            <a:off x="838200" y="129994"/>
            <a:ext cx="10515600" cy="810531"/>
          </a:xfrm>
        </p:spPr>
        <p:txBody>
          <a:bodyPr>
            <a:normAutofit/>
          </a:bodyPr>
          <a:lstStyle/>
          <a:p>
            <a:r>
              <a:rPr lang="en-US" altLang="en-US" dirty="0"/>
              <a:t>Minimizing costs</a:t>
            </a:r>
          </a:p>
        </p:txBody>
      </p:sp>
      <p:sp>
        <p:nvSpPr>
          <p:cNvPr id="10243" name="Rectangle 3">
            <a:extLst>
              <a:ext uri="{FF2B5EF4-FFF2-40B4-BE49-F238E27FC236}">
                <a16:creationId xmlns:a16="http://schemas.microsoft.com/office/drawing/2014/main" id="{6F6F9DB3-678C-C841-B397-5DB3276F0B15}"/>
              </a:ext>
            </a:extLst>
          </p:cNvPr>
          <p:cNvSpPr>
            <a:spLocks noGrp="1" noChangeArrowheads="1"/>
          </p:cNvSpPr>
          <p:nvPr>
            <p:ph type="body" idx="1"/>
          </p:nvPr>
        </p:nvSpPr>
        <p:spPr>
          <a:xfrm>
            <a:off x="838200" y="1494993"/>
            <a:ext cx="10515600" cy="4351338"/>
          </a:xfrm>
        </p:spPr>
        <p:txBody>
          <a:bodyPr>
            <a:normAutofit lnSpcReduction="10000"/>
          </a:bodyPr>
          <a:lstStyle/>
          <a:p>
            <a:pPr>
              <a:lnSpc>
                <a:spcPct val="90000"/>
              </a:lnSpc>
            </a:pPr>
            <a:r>
              <a:rPr lang="en-US" altLang="en-US" dirty="0"/>
              <a:t>Suppose you want to supply a set of houses (say, in a new subdivision) with:</a:t>
            </a:r>
          </a:p>
          <a:p>
            <a:pPr lvl="1">
              <a:lnSpc>
                <a:spcPct val="90000"/>
              </a:lnSpc>
            </a:pPr>
            <a:r>
              <a:rPr lang="en-US" altLang="en-US" dirty="0"/>
              <a:t>electric power</a:t>
            </a:r>
          </a:p>
          <a:p>
            <a:pPr lvl="1">
              <a:lnSpc>
                <a:spcPct val="90000"/>
              </a:lnSpc>
            </a:pPr>
            <a:r>
              <a:rPr lang="en-US" altLang="en-US" dirty="0"/>
              <a:t>water</a:t>
            </a:r>
          </a:p>
          <a:p>
            <a:pPr lvl="1">
              <a:lnSpc>
                <a:spcPct val="90000"/>
              </a:lnSpc>
            </a:pPr>
            <a:r>
              <a:rPr lang="en-US" altLang="en-US" dirty="0"/>
              <a:t>sewage lines</a:t>
            </a:r>
          </a:p>
          <a:p>
            <a:pPr lvl="1">
              <a:lnSpc>
                <a:spcPct val="90000"/>
              </a:lnSpc>
            </a:pPr>
            <a:r>
              <a:rPr lang="en-US" altLang="en-US" dirty="0"/>
              <a:t>telephone lines</a:t>
            </a:r>
            <a:endParaRPr lang="en-US" altLang="en-US" sz="2800" dirty="0"/>
          </a:p>
          <a:p>
            <a:pPr>
              <a:lnSpc>
                <a:spcPct val="90000"/>
              </a:lnSpc>
            </a:pPr>
            <a:r>
              <a:rPr lang="en-US" altLang="en-US" dirty="0"/>
              <a:t>To keep costs down, you could connect these houses with a spanning tree (of, for example, power lines)</a:t>
            </a:r>
          </a:p>
          <a:p>
            <a:pPr lvl="1">
              <a:lnSpc>
                <a:spcPct val="90000"/>
              </a:lnSpc>
            </a:pPr>
            <a:r>
              <a:rPr lang="en-US" altLang="en-US" dirty="0"/>
              <a:t>However, the houses are not all equal distances apart</a:t>
            </a:r>
          </a:p>
          <a:p>
            <a:pPr>
              <a:lnSpc>
                <a:spcPct val="90000"/>
              </a:lnSpc>
            </a:pPr>
            <a:r>
              <a:rPr lang="en-US" altLang="en-US" dirty="0"/>
              <a:t>To reduce costs even further, you could connect the houses with a </a:t>
            </a:r>
            <a:r>
              <a:rPr lang="en-US" altLang="en-US" i="1" dirty="0"/>
              <a:t>minimum-cost</a:t>
            </a:r>
            <a:r>
              <a:rPr lang="en-US" altLang="en-US" dirty="0"/>
              <a:t> spanning tree</a:t>
            </a:r>
            <a:endParaRPr lang="en-US" alt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2CD4941-EBDB-4247-893A-4071E09BEE8B}"/>
              </a:ext>
            </a:extLst>
          </p:cNvPr>
          <p:cNvSpPr>
            <a:spLocks noGrp="1" noChangeArrowheads="1"/>
          </p:cNvSpPr>
          <p:nvPr>
            <p:ph type="title"/>
          </p:nvPr>
        </p:nvSpPr>
        <p:spPr>
          <a:xfrm>
            <a:off x="838200" y="111125"/>
            <a:ext cx="7772400" cy="879474"/>
          </a:xfrm>
        </p:spPr>
        <p:txBody>
          <a:bodyPr/>
          <a:lstStyle/>
          <a:p>
            <a:pPr eaLnBrk="1" hangingPunct="1"/>
            <a:r>
              <a:rPr lang="en-US" altLang="en-US" dirty="0"/>
              <a:t>Linked-lists for two sets</a:t>
            </a:r>
          </a:p>
        </p:txBody>
      </p:sp>
      <p:sp>
        <p:nvSpPr>
          <p:cNvPr id="6147" name="Text Box 4">
            <a:extLst>
              <a:ext uri="{FF2B5EF4-FFF2-40B4-BE49-F238E27FC236}">
                <a16:creationId xmlns:a16="http://schemas.microsoft.com/office/drawing/2014/main" id="{D3729ADC-12B1-284B-B3B3-326F6279C02E}"/>
              </a:ext>
            </a:extLst>
          </p:cNvPr>
          <p:cNvSpPr txBox="1">
            <a:spLocks noChangeArrowheads="1"/>
          </p:cNvSpPr>
          <p:nvPr/>
        </p:nvSpPr>
        <p:spPr bwMode="auto">
          <a:xfrm>
            <a:off x="3742509" y="1946275"/>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head</a:t>
            </a:r>
          </a:p>
        </p:txBody>
      </p:sp>
      <p:grpSp>
        <p:nvGrpSpPr>
          <p:cNvPr id="6148" name="Group 49">
            <a:extLst>
              <a:ext uri="{FF2B5EF4-FFF2-40B4-BE49-F238E27FC236}">
                <a16:creationId xmlns:a16="http://schemas.microsoft.com/office/drawing/2014/main" id="{56948FBD-48D2-544A-A924-CE206A556BB9}"/>
              </a:ext>
            </a:extLst>
          </p:cNvPr>
          <p:cNvGrpSpPr>
            <a:grpSpLocks/>
          </p:cNvGrpSpPr>
          <p:nvPr/>
        </p:nvGrpSpPr>
        <p:grpSpPr bwMode="auto">
          <a:xfrm>
            <a:off x="3818709" y="1412875"/>
            <a:ext cx="3505200" cy="1600200"/>
            <a:chOff x="144" y="960"/>
            <a:chExt cx="2208" cy="1008"/>
          </a:xfrm>
        </p:grpSpPr>
        <p:sp>
          <p:nvSpPr>
            <p:cNvPr id="6239" name="Rectangle 3">
              <a:extLst>
                <a:ext uri="{FF2B5EF4-FFF2-40B4-BE49-F238E27FC236}">
                  <a16:creationId xmlns:a16="http://schemas.microsoft.com/office/drawing/2014/main" id="{349989F7-2E2C-9747-8E45-F7603F699281}"/>
                </a:ext>
              </a:extLst>
            </p:cNvPr>
            <p:cNvSpPr>
              <a:spLocks noChangeArrowheads="1"/>
            </p:cNvSpPr>
            <p:nvPr/>
          </p:nvSpPr>
          <p:spPr bwMode="auto">
            <a:xfrm>
              <a:off x="576" y="1344"/>
              <a:ext cx="240" cy="192"/>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240" name="Rectangle 5">
              <a:extLst>
                <a:ext uri="{FF2B5EF4-FFF2-40B4-BE49-F238E27FC236}">
                  <a16:creationId xmlns:a16="http://schemas.microsoft.com/office/drawing/2014/main" id="{BA8E7CEC-23E2-F643-9F5E-6A6CAB945F66}"/>
                </a:ext>
              </a:extLst>
            </p:cNvPr>
            <p:cNvSpPr>
              <a:spLocks noChangeArrowheads="1"/>
            </p:cNvSpPr>
            <p:nvPr/>
          </p:nvSpPr>
          <p:spPr bwMode="auto">
            <a:xfrm>
              <a:off x="576" y="1728"/>
              <a:ext cx="240" cy="192"/>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241" name="Text Box 6">
              <a:extLst>
                <a:ext uri="{FF2B5EF4-FFF2-40B4-BE49-F238E27FC236}">
                  <a16:creationId xmlns:a16="http://schemas.microsoft.com/office/drawing/2014/main" id="{44E5893B-F60E-0646-95B3-8953132505BE}"/>
                </a:ext>
              </a:extLst>
            </p:cNvPr>
            <p:cNvSpPr txBox="1">
              <a:spLocks noChangeArrowheads="1"/>
            </p:cNvSpPr>
            <p:nvPr/>
          </p:nvSpPr>
          <p:spPr bwMode="auto">
            <a:xfrm>
              <a:off x="144" y="1680"/>
              <a:ext cx="3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tail</a:t>
              </a:r>
            </a:p>
          </p:txBody>
        </p:sp>
        <p:grpSp>
          <p:nvGrpSpPr>
            <p:cNvPr id="6242" name="Group 16">
              <a:extLst>
                <a:ext uri="{FF2B5EF4-FFF2-40B4-BE49-F238E27FC236}">
                  <a16:creationId xmlns:a16="http://schemas.microsoft.com/office/drawing/2014/main" id="{F64C3897-0C17-B644-B291-D09F45EA4CF8}"/>
                </a:ext>
              </a:extLst>
            </p:cNvPr>
            <p:cNvGrpSpPr>
              <a:grpSpLocks/>
            </p:cNvGrpSpPr>
            <p:nvPr/>
          </p:nvGrpSpPr>
          <p:grpSpPr bwMode="auto">
            <a:xfrm>
              <a:off x="1008" y="1200"/>
              <a:ext cx="480" cy="528"/>
              <a:chOff x="1008" y="1200"/>
              <a:chExt cx="480" cy="528"/>
            </a:xfrm>
          </p:grpSpPr>
          <p:sp>
            <p:nvSpPr>
              <p:cNvPr id="6269" name="Rectangle 8">
                <a:extLst>
                  <a:ext uri="{FF2B5EF4-FFF2-40B4-BE49-F238E27FC236}">
                    <a16:creationId xmlns:a16="http://schemas.microsoft.com/office/drawing/2014/main" id="{FB3D1A35-AE5A-614C-84E9-6DC4CA6A7B89}"/>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c</a:t>
                </a:r>
              </a:p>
            </p:txBody>
          </p:sp>
          <p:sp>
            <p:nvSpPr>
              <p:cNvPr id="6270" name="Line 9">
                <a:extLst>
                  <a:ext uri="{FF2B5EF4-FFF2-40B4-BE49-F238E27FC236}">
                    <a16:creationId xmlns:a16="http://schemas.microsoft.com/office/drawing/2014/main" id="{57087EC3-9F69-654B-9D91-CEE7F5CF5CF0}"/>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1" name="Line 10">
                <a:extLst>
                  <a:ext uri="{FF2B5EF4-FFF2-40B4-BE49-F238E27FC236}">
                    <a16:creationId xmlns:a16="http://schemas.microsoft.com/office/drawing/2014/main" id="{C419B707-BAEF-9B43-A586-9677F8251CEC}"/>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2" name="Line 13">
                <a:extLst>
                  <a:ext uri="{FF2B5EF4-FFF2-40B4-BE49-F238E27FC236}">
                    <a16:creationId xmlns:a16="http://schemas.microsoft.com/office/drawing/2014/main" id="{70DC39CF-C813-754B-91F1-FF1ABBC9CDE5}"/>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3" name="Line 14">
                <a:extLst>
                  <a:ext uri="{FF2B5EF4-FFF2-40B4-BE49-F238E27FC236}">
                    <a16:creationId xmlns:a16="http://schemas.microsoft.com/office/drawing/2014/main" id="{874D7B91-24DE-8F4A-9E5E-6A943513988D}"/>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4" name="Line 15">
                <a:extLst>
                  <a:ext uri="{FF2B5EF4-FFF2-40B4-BE49-F238E27FC236}">
                    <a16:creationId xmlns:a16="http://schemas.microsoft.com/office/drawing/2014/main" id="{7769CF07-FE84-AD4B-8086-D506AA546477}"/>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243" name="Group 17">
              <a:extLst>
                <a:ext uri="{FF2B5EF4-FFF2-40B4-BE49-F238E27FC236}">
                  <a16:creationId xmlns:a16="http://schemas.microsoft.com/office/drawing/2014/main" id="{F4BF02EC-EB09-7845-B2B2-5CFB9BBC9DE0}"/>
                </a:ext>
              </a:extLst>
            </p:cNvPr>
            <p:cNvGrpSpPr>
              <a:grpSpLocks/>
            </p:cNvGrpSpPr>
            <p:nvPr/>
          </p:nvGrpSpPr>
          <p:grpSpPr bwMode="auto">
            <a:xfrm>
              <a:off x="1488" y="1200"/>
              <a:ext cx="480" cy="528"/>
              <a:chOff x="1008" y="1200"/>
              <a:chExt cx="480" cy="528"/>
            </a:xfrm>
          </p:grpSpPr>
          <p:sp>
            <p:nvSpPr>
              <p:cNvPr id="6263" name="Rectangle 18">
                <a:extLst>
                  <a:ext uri="{FF2B5EF4-FFF2-40B4-BE49-F238E27FC236}">
                    <a16:creationId xmlns:a16="http://schemas.microsoft.com/office/drawing/2014/main" id="{D7944D2D-6181-8D40-98B4-B64F7B863211}"/>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h</a:t>
                </a:r>
              </a:p>
            </p:txBody>
          </p:sp>
          <p:sp>
            <p:nvSpPr>
              <p:cNvPr id="6264" name="Line 19">
                <a:extLst>
                  <a:ext uri="{FF2B5EF4-FFF2-40B4-BE49-F238E27FC236}">
                    <a16:creationId xmlns:a16="http://schemas.microsoft.com/office/drawing/2014/main" id="{17DB634F-C16F-2C44-97EB-1348CF9627CF}"/>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5" name="Line 20">
                <a:extLst>
                  <a:ext uri="{FF2B5EF4-FFF2-40B4-BE49-F238E27FC236}">
                    <a16:creationId xmlns:a16="http://schemas.microsoft.com/office/drawing/2014/main" id="{321DC5B4-B700-8F4D-B466-519FFBF9CA6C}"/>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6" name="Line 21">
                <a:extLst>
                  <a:ext uri="{FF2B5EF4-FFF2-40B4-BE49-F238E27FC236}">
                    <a16:creationId xmlns:a16="http://schemas.microsoft.com/office/drawing/2014/main" id="{A28C5BF0-7C37-CF4E-9E72-795A4F3D9301}"/>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7" name="Line 22">
                <a:extLst>
                  <a:ext uri="{FF2B5EF4-FFF2-40B4-BE49-F238E27FC236}">
                    <a16:creationId xmlns:a16="http://schemas.microsoft.com/office/drawing/2014/main" id="{72067501-1FF8-AA43-87C2-0E3E8A0BD783}"/>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8" name="Line 23">
                <a:extLst>
                  <a:ext uri="{FF2B5EF4-FFF2-40B4-BE49-F238E27FC236}">
                    <a16:creationId xmlns:a16="http://schemas.microsoft.com/office/drawing/2014/main" id="{2344C665-C04C-394F-BF3D-CDF4BECDF5AC}"/>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244" name="Rectangle 25">
              <a:extLst>
                <a:ext uri="{FF2B5EF4-FFF2-40B4-BE49-F238E27FC236}">
                  <a16:creationId xmlns:a16="http://schemas.microsoft.com/office/drawing/2014/main" id="{BE0CD347-312A-6146-B68F-106D78D51F0B}"/>
                </a:ext>
              </a:extLst>
            </p:cNvPr>
            <p:cNvSpPr>
              <a:spLocks noChangeArrowheads="1"/>
            </p:cNvSpPr>
            <p:nvPr/>
          </p:nvSpPr>
          <p:spPr bwMode="auto">
            <a:xfrm>
              <a:off x="196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e</a:t>
              </a:r>
            </a:p>
          </p:txBody>
        </p:sp>
        <p:sp>
          <p:nvSpPr>
            <p:cNvPr id="6245" name="Line 26">
              <a:extLst>
                <a:ext uri="{FF2B5EF4-FFF2-40B4-BE49-F238E27FC236}">
                  <a16:creationId xmlns:a16="http://schemas.microsoft.com/office/drawing/2014/main" id="{83968C1C-1904-D340-A678-8C879DD429CE}"/>
                </a:ext>
              </a:extLst>
            </p:cNvPr>
            <p:cNvSpPr>
              <a:spLocks noChangeShapeType="1"/>
            </p:cNvSpPr>
            <p:nvPr/>
          </p:nvSpPr>
          <p:spPr bwMode="auto">
            <a:xfrm>
              <a:off x="196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6" name="Line 27">
              <a:extLst>
                <a:ext uri="{FF2B5EF4-FFF2-40B4-BE49-F238E27FC236}">
                  <a16:creationId xmlns:a16="http://schemas.microsoft.com/office/drawing/2014/main" id="{996FC3B7-DBB5-FA4B-B9BD-3E2686FB7141}"/>
                </a:ext>
              </a:extLst>
            </p:cNvPr>
            <p:cNvSpPr>
              <a:spLocks noChangeShapeType="1"/>
            </p:cNvSpPr>
            <p:nvPr/>
          </p:nvSpPr>
          <p:spPr bwMode="auto">
            <a:xfrm>
              <a:off x="196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 name="Line 31">
              <a:extLst>
                <a:ext uri="{FF2B5EF4-FFF2-40B4-BE49-F238E27FC236}">
                  <a16:creationId xmlns:a16="http://schemas.microsoft.com/office/drawing/2014/main" id="{7DD8AE37-651F-CF47-878A-28F88E3C89FE}"/>
                </a:ext>
              </a:extLst>
            </p:cNvPr>
            <p:cNvSpPr>
              <a:spLocks noChangeShapeType="1"/>
            </p:cNvSpPr>
            <p:nvPr/>
          </p:nvSpPr>
          <p:spPr bwMode="auto">
            <a:xfrm flipV="1">
              <a:off x="2016" y="1632"/>
              <a:ext cx="144"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8" name="Line 32">
              <a:extLst>
                <a:ext uri="{FF2B5EF4-FFF2-40B4-BE49-F238E27FC236}">
                  <a16:creationId xmlns:a16="http://schemas.microsoft.com/office/drawing/2014/main" id="{ACE194DF-F532-1740-8CAB-641A7CA2E0D1}"/>
                </a:ext>
              </a:extLst>
            </p:cNvPr>
            <p:cNvSpPr>
              <a:spLocks noChangeShapeType="1"/>
            </p:cNvSpPr>
            <p:nvPr/>
          </p:nvSpPr>
          <p:spPr bwMode="auto">
            <a:xfrm>
              <a:off x="816" y="1824"/>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9" name="Line 34">
              <a:extLst>
                <a:ext uri="{FF2B5EF4-FFF2-40B4-BE49-F238E27FC236}">
                  <a16:creationId xmlns:a16="http://schemas.microsoft.com/office/drawing/2014/main" id="{2E94F9B0-B825-EB41-8559-470D1CBEDB59}"/>
                </a:ext>
              </a:extLst>
            </p:cNvPr>
            <p:cNvSpPr>
              <a:spLocks noChangeShapeType="1"/>
            </p:cNvSpPr>
            <p:nvPr/>
          </p:nvSpPr>
          <p:spPr bwMode="auto">
            <a:xfrm flipV="1">
              <a:off x="2112" y="1728"/>
              <a:ext cx="0"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50" name="Line 35">
              <a:extLst>
                <a:ext uri="{FF2B5EF4-FFF2-40B4-BE49-F238E27FC236}">
                  <a16:creationId xmlns:a16="http://schemas.microsoft.com/office/drawing/2014/main" id="{A8C9746F-9192-C749-A6E7-CBBB9908AE5E}"/>
                </a:ext>
              </a:extLst>
            </p:cNvPr>
            <p:cNvSpPr>
              <a:spLocks noChangeShapeType="1"/>
            </p:cNvSpPr>
            <p:nvPr/>
          </p:nvSpPr>
          <p:spPr bwMode="auto">
            <a:xfrm>
              <a:off x="816" y="1440"/>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51" name="Line 36">
              <a:extLst>
                <a:ext uri="{FF2B5EF4-FFF2-40B4-BE49-F238E27FC236}">
                  <a16:creationId xmlns:a16="http://schemas.microsoft.com/office/drawing/2014/main" id="{4A2419A9-22D0-8147-90EC-6B4640A9039B}"/>
                </a:ext>
              </a:extLst>
            </p:cNvPr>
            <p:cNvSpPr>
              <a:spLocks noChangeShapeType="1"/>
            </p:cNvSpPr>
            <p:nvPr/>
          </p:nvSpPr>
          <p:spPr bwMode="auto">
            <a:xfrm>
              <a:off x="2112" y="1248"/>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 name="Line 37">
              <a:extLst>
                <a:ext uri="{FF2B5EF4-FFF2-40B4-BE49-F238E27FC236}">
                  <a16:creationId xmlns:a16="http://schemas.microsoft.com/office/drawing/2014/main" id="{FDCA8B5C-63D5-AB46-9D50-146D800135C7}"/>
                </a:ext>
              </a:extLst>
            </p:cNvPr>
            <p:cNvSpPr>
              <a:spLocks noChangeShapeType="1"/>
            </p:cNvSpPr>
            <p:nvPr/>
          </p:nvSpPr>
          <p:spPr bwMode="auto">
            <a:xfrm flipV="1">
              <a:off x="2352" y="960"/>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 name="Line 38">
              <a:extLst>
                <a:ext uri="{FF2B5EF4-FFF2-40B4-BE49-F238E27FC236}">
                  <a16:creationId xmlns:a16="http://schemas.microsoft.com/office/drawing/2014/main" id="{3EF553A0-14C2-364F-B9AD-BA2BB2497F46}"/>
                </a:ext>
              </a:extLst>
            </p:cNvPr>
            <p:cNvSpPr>
              <a:spLocks noChangeShapeType="1"/>
            </p:cNvSpPr>
            <p:nvPr/>
          </p:nvSpPr>
          <p:spPr bwMode="auto">
            <a:xfrm flipH="1">
              <a:off x="1056" y="960"/>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 name="Line 39">
              <a:extLst>
                <a:ext uri="{FF2B5EF4-FFF2-40B4-BE49-F238E27FC236}">
                  <a16:creationId xmlns:a16="http://schemas.microsoft.com/office/drawing/2014/main" id="{5B08528A-0D36-A046-B136-1B9A7ECB0A3B}"/>
                </a:ext>
              </a:extLst>
            </p:cNvPr>
            <p:cNvSpPr>
              <a:spLocks noChangeShapeType="1"/>
            </p:cNvSpPr>
            <p:nvPr/>
          </p:nvSpPr>
          <p:spPr bwMode="auto">
            <a:xfrm>
              <a:off x="1056" y="9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55" name="Line 41">
              <a:extLst>
                <a:ext uri="{FF2B5EF4-FFF2-40B4-BE49-F238E27FC236}">
                  <a16:creationId xmlns:a16="http://schemas.microsoft.com/office/drawing/2014/main" id="{E9867FD7-9AEC-9548-9E9E-F311CEB6DC53}"/>
                </a:ext>
              </a:extLst>
            </p:cNvPr>
            <p:cNvSpPr>
              <a:spLocks noChangeShapeType="1"/>
            </p:cNvSpPr>
            <p:nvPr/>
          </p:nvSpPr>
          <p:spPr bwMode="auto">
            <a:xfrm>
              <a:off x="1680" y="1248"/>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6" name="Line 42">
              <a:extLst>
                <a:ext uri="{FF2B5EF4-FFF2-40B4-BE49-F238E27FC236}">
                  <a16:creationId xmlns:a16="http://schemas.microsoft.com/office/drawing/2014/main" id="{3D952D50-845C-FF49-8224-41B720219D37}"/>
                </a:ext>
              </a:extLst>
            </p:cNvPr>
            <p:cNvSpPr>
              <a:spLocks noChangeShapeType="1"/>
            </p:cNvSpPr>
            <p:nvPr/>
          </p:nvSpPr>
          <p:spPr bwMode="auto">
            <a:xfrm flipV="1">
              <a:off x="1824" y="105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7" name="Line 43">
              <a:extLst>
                <a:ext uri="{FF2B5EF4-FFF2-40B4-BE49-F238E27FC236}">
                  <a16:creationId xmlns:a16="http://schemas.microsoft.com/office/drawing/2014/main" id="{29BD9600-1E15-B442-B227-B3BF3078E7D0}"/>
                </a:ext>
              </a:extLst>
            </p:cNvPr>
            <p:cNvSpPr>
              <a:spLocks noChangeShapeType="1"/>
            </p:cNvSpPr>
            <p:nvPr/>
          </p:nvSpPr>
          <p:spPr bwMode="auto">
            <a:xfrm flipH="1">
              <a:off x="1104" y="105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8" name="Line 44">
              <a:extLst>
                <a:ext uri="{FF2B5EF4-FFF2-40B4-BE49-F238E27FC236}">
                  <a16:creationId xmlns:a16="http://schemas.microsoft.com/office/drawing/2014/main" id="{E8BDF8B6-666E-0446-A58E-97F4B54EC017}"/>
                </a:ext>
              </a:extLst>
            </p:cNvPr>
            <p:cNvSpPr>
              <a:spLocks noChangeShapeType="1"/>
            </p:cNvSpPr>
            <p:nvPr/>
          </p:nvSpPr>
          <p:spPr bwMode="auto">
            <a:xfrm>
              <a:off x="1104" y="105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59" name="Line 45">
              <a:extLst>
                <a:ext uri="{FF2B5EF4-FFF2-40B4-BE49-F238E27FC236}">
                  <a16:creationId xmlns:a16="http://schemas.microsoft.com/office/drawing/2014/main" id="{47BBB247-40A1-2F4E-B74D-080FF82D3171}"/>
                </a:ext>
              </a:extLst>
            </p:cNvPr>
            <p:cNvSpPr>
              <a:spLocks noChangeShapeType="1"/>
            </p:cNvSpPr>
            <p:nvPr/>
          </p:nvSpPr>
          <p:spPr bwMode="auto">
            <a:xfrm>
              <a:off x="1200" y="1248"/>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0" name="Line 46">
              <a:extLst>
                <a:ext uri="{FF2B5EF4-FFF2-40B4-BE49-F238E27FC236}">
                  <a16:creationId xmlns:a16="http://schemas.microsoft.com/office/drawing/2014/main" id="{26444C4F-3F78-F549-B2DE-0F6D7C975686}"/>
                </a:ext>
              </a:extLst>
            </p:cNvPr>
            <p:cNvSpPr>
              <a:spLocks noChangeShapeType="1"/>
            </p:cNvSpPr>
            <p:nvPr/>
          </p:nvSpPr>
          <p:spPr bwMode="auto">
            <a:xfrm flipV="1">
              <a:off x="1344" y="110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1" name="Line 47">
              <a:extLst>
                <a:ext uri="{FF2B5EF4-FFF2-40B4-BE49-F238E27FC236}">
                  <a16:creationId xmlns:a16="http://schemas.microsoft.com/office/drawing/2014/main" id="{4ECB1113-953A-154B-B3CF-D05BA208DDE0}"/>
                </a:ext>
              </a:extLst>
            </p:cNvPr>
            <p:cNvSpPr>
              <a:spLocks noChangeShapeType="1"/>
            </p:cNvSpPr>
            <p:nvPr/>
          </p:nvSpPr>
          <p:spPr bwMode="auto">
            <a:xfrm>
              <a:off x="1200" y="1104"/>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2" name="Line 48">
              <a:extLst>
                <a:ext uri="{FF2B5EF4-FFF2-40B4-BE49-F238E27FC236}">
                  <a16:creationId xmlns:a16="http://schemas.microsoft.com/office/drawing/2014/main" id="{FB204521-8223-9043-90CB-3E20AAEA4403}"/>
                </a:ext>
              </a:extLst>
            </p:cNvPr>
            <p:cNvSpPr>
              <a:spLocks noChangeShapeType="1"/>
            </p:cNvSpPr>
            <p:nvPr/>
          </p:nvSpPr>
          <p:spPr bwMode="auto">
            <a:xfrm>
              <a:off x="1200" y="1104"/>
              <a:ext cx="0"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149" name="Rectangle 51">
            <a:extLst>
              <a:ext uri="{FF2B5EF4-FFF2-40B4-BE49-F238E27FC236}">
                <a16:creationId xmlns:a16="http://schemas.microsoft.com/office/drawing/2014/main" id="{67DF8EFF-EAA6-5E4F-9475-1DB32ED6AB3E}"/>
              </a:ext>
            </a:extLst>
          </p:cNvPr>
          <p:cNvSpPr>
            <a:spLocks noChangeArrowheads="1"/>
          </p:cNvSpPr>
          <p:nvPr/>
        </p:nvSpPr>
        <p:spPr bwMode="auto">
          <a:xfrm>
            <a:off x="4428309" y="3698875"/>
            <a:ext cx="3810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150" name="Rectangle 52">
            <a:extLst>
              <a:ext uri="{FF2B5EF4-FFF2-40B4-BE49-F238E27FC236}">
                <a16:creationId xmlns:a16="http://schemas.microsoft.com/office/drawing/2014/main" id="{191237AA-0F0F-434E-A0BD-FE234AC4FB0C}"/>
              </a:ext>
            </a:extLst>
          </p:cNvPr>
          <p:cNvSpPr>
            <a:spLocks noChangeArrowheads="1"/>
          </p:cNvSpPr>
          <p:nvPr/>
        </p:nvSpPr>
        <p:spPr bwMode="auto">
          <a:xfrm>
            <a:off x="4428309" y="4308475"/>
            <a:ext cx="3810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151" name="Text Box 53">
            <a:extLst>
              <a:ext uri="{FF2B5EF4-FFF2-40B4-BE49-F238E27FC236}">
                <a16:creationId xmlns:a16="http://schemas.microsoft.com/office/drawing/2014/main" id="{4E8651F5-C6C6-1042-9EB2-F76E942D7287}"/>
              </a:ext>
            </a:extLst>
          </p:cNvPr>
          <p:cNvSpPr txBox="1">
            <a:spLocks noChangeArrowheads="1"/>
          </p:cNvSpPr>
          <p:nvPr/>
        </p:nvSpPr>
        <p:spPr bwMode="auto">
          <a:xfrm>
            <a:off x="3742510" y="4232275"/>
            <a:ext cx="588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tail</a:t>
            </a:r>
          </a:p>
        </p:txBody>
      </p:sp>
      <p:grpSp>
        <p:nvGrpSpPr>
          <p:cNvPr id="6152" name="Group 54">
            <a:extLst>
              <a:ext uri="{FF2B5EF4-FFF2-40B4-BE49-F238E27FC236}">
                <a16:creationId xmlns:a16="http://schemas.microsoft.com/office/drawing/2014/main" id="{3EAE7058-5A50-BD46-BA03-06E1742FCB7B}"/>
              </a:ext>
            </a:extLst>
          </p:cNvPr>
          <p:cNvGrpSpPr>
            <a:grpSpLocks/>
          </p:cNvGrpSpPr>
          <p:nvPr/>
        </p:nvGrpSpPr>
        <p:grpSpPr bwMode="auto">
          <a:xfrm>
            <a:off x="5114109" y="3470275"/>
            <a:ext cx="762000" cy="838200"/>
            <a:chOff x="1008" y="1200"/>
            <a:chExt cx="480" cy="528"/>
          </a:xfrm>
        </p:grpSpPr>
        <p:sp>
          <p:nvSpPr>
            <p:cNvPr id="6233" name="Rectangle 55">
              <a:extLst>
                <a:ext uri="{FF2B5EF4-FFF2-40B4-BE49-F238E27FC236}">
                  <a16:creationId xmlns:a16="http://schemas.microsoft.com/office/drawing/2014/main" id="{582C0240-5A12-5D49-AA73-5100F0F1D111}"/>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f</a:t>
              </a:r>
            </a:p>
          </p:txBody>
        </p:sp>
        <p:sp>
          <p:nvSpPr>
            <p:cNvPr id="6234" name="Line 56">
              <a:extLst>
                <a:ext uri="{FF2B5EF4-FFF2-40B4-BE49-F238E27FC236}">
                  <a16:creationId xmlns:a16="http://schemas.microsoft.com/office/drawing/2014/main" id="{D7CF40EC-5D83-2C4E-8DAD-6A84E0C4ED94}"/>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5" name="Line 57">
              <a:extLst>
                <a:ext uri="{FF2B5EF4-FFF2-40B4-BE49-F238E27FC236}">
                  <a16:creationId xmlns:a16="http://schemas.microsoft.com/office/drawing/2014/main" id="{2BA4C92B-CFBD-5844-B4E2-6A5A33D1430F}"/>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6" name="Line 58">
              <a:extLst>
                <a:ext uri="{FF2B5EF4-FFF2-40B4-BE49-F238E27FC236}">
                  <a16:creationId xmlns:a16="http://schemas.microsoft.com/office/drawing/2014/main" id="{2A6BAFB6-6416-0641-8EF8-5B493EAFEF12}"/>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7" name="Line 59">
              <a:extLst>
                <a:ext uri="{FF2B5EF4-FFF2-40B4-BE49-F238E27FC236}">
                  <a16:creationId xmlns:a16="http://schemas.microsoft.com/office/drawing/2014/main" id="{F949EFC2-017B-AD41-9CB4-EF4A4FC3E7D3}"/>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8" name="Line 60">
              <a:extLst>
                <a:ext uri="{FF2B5EF4-FFF2-40B4-BE49-F238E27FC236}">
                  <a16:creationId xmlns:a16="http://schemas.microsoft.com/office/drawing/2014/main" id="{DEBCFF03-7730-424B-9FD6-3053913C2D6A}"/>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153" name="Rectangle 62">
            <a:extLst>
              <a:ext uri="{FF2B5EF4-FFF2-40B4-BE49-F238E27FC236}">
                <a16:creationId xmlns:a16="http://schemas.microsoft.com/office/drawing/2014/main" id="{72D3819E-7B2C-5443-9CC1-28564911D1E1}"/>
              </a:ext>
            </a:extLst>
          </p:cNvPr>
          <p:cNvSpPr>
            <a:spLocks noChangeArrowheads="1"/>
          </p:cNvSpPr>
          <p:nvPr/>
        </p:nvSpPr>
        <p:spPr bwMode="auto">
          <a:xfrm>
            <a:off x="5876109" y="3470275"/>
            <a:ext cx="381000" cy="8382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g</a:t>
            </a:r>
          </a:p>
        </p:txBody>
      </p:sp>
      <p:sp>
        <p:nvSpPr>
          <p:cNvPr id="6154" name="Line 63">
            <a:extLst>
              <a:ext uri="{FF2B5EF4-FFF2-40B4-BE49-F238E27FC236}">
                <a16:creationId xmlns:a16="http://schemas.microsoft.com/office/drawing/2014/main" id="{5B6858C1-29A5-D44C-937E-96715139422A}"/>
              </a:ext>
            </a:extLst>
          </p:cNvPr>
          <p:cNvSpPr>
            <a:spLocks noChangeShapeType="1"/>
          </p:cNvSpPr>
          <p:nvPr/>
        </p:nvSpPr>
        <p:spPr bwMode="auto">
          <a:xfrm>
            <a:off x="5876109" y="36988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64">
            <a:extLst>
              <a:ext uri="{FF2B5EF4-FFF2-40B4-BE49-F238E27FC236}">
                <a16:creationId xmlns:a16="http://schemas.microsoft.com/office/drawing/2014/main" id="{24E33BA9-CB75-404D-BC0E-C6B74E197544}"/>
              </a:ext>
            </a:extLst>
          </p:cNvPr>
          <p:cNvSpPr>
            <a:spLocks noChangeShapeType="1"/>
          </p:cNvSpPr>
          <p:nvPr/>
        </p:nvSpPr>
        <p:spPr bwMode="auto">
          <a:xfrm>
            <a:off x="5876109" y="40798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71">
            <a:extLst>
              <a:ext uri="{FF2B5EF4-FFF2-40B4-BE49-F238E27FC236}">
                <a16:creationId xmlns:a16="http://schemas.microsoft.com/office/drawing/2014/main" id="{76743A94-83A4-AC4B-BE91-215FBFCB90ED}"/>
              </a:ext>
            </a:extLst>
          </p:cNvPr>
          <p:cNvSpPr>
            <a:spLocks noChangeShapeType="1"/>
          </p:cNvSpPr>
          <p:nvPr/>
        </p:nvSpPr>
        <p:spPr bwMode="auto">
          <a:xfrm flipV="1">
            <a:off x="5952309" y="4156075"/>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72">
            <a:extLst>
              <a:ext uri="{FF2B5EF4-FFF2-40B4-BE49-F238E27FC236}">
                <a16:creationId xmlns:a16="http://schemas.microsoft.com/office/drawing/2014/main" id="{208E661F-B2A2-294B-B68E-32C9CBECB2A9}"/>
              </a:ext>
            </a:extLst>
          </p:cNvPr>
          <p:cNvSpPr>
            <a:spLocks noChangeShapeType="1"/>
          </p:cNvSpPr>
          <p:nvPr/>
        </p:nvSpPr>
        <p:spPr bwMode="auto">
          <a:xfrm>
            <a:off x="4809309" y="4460875"/>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73">
            <a:extLst>
              <a:ext uri="{FF2B5EF4-FFF2-40B4-BE49-F238E27FC236}">
                <a16:creationId xmlns:a16="http://schemas.microsoft.com/office/drawing/2014/main" id="{9F2EDC73-2BC1-7C49-85DC-493DAB02B50C}"/>
              </a:ext>
            </a:extLst>
          </p:cNvPr>
          <p:cNvSpPr>
            <a:spLocks noChangeShapeType="1"/>
          </p:cNvSpPr>
          <p:nvPr/>
        </p:nvSpPr>
        <p:spPr bwMode="auto">
          <a:xfrm flipV="1">
            <a:off x="6104709" y="4308475"/>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74">
            <a:extLst>
              <a:ext uri="{FF2B5EF4-FFF2-40B4-BE49-F238E27FC236}">
                <a16:creationId xmlns:a16="http://schemas.microsoft.com/office/drawing/2014/main" id="{9C7774A8-D082-AA46-96A8-25874528E16C}"/>
              </a:ext>
            </a:extLst>
          </p:cNvPr>
          <p:cNvSpPr>
            <a:spLocks noChangeShapeType="1"/>
          </p:cNvSpPr>
          <p:nvPr/>
        </p:nvSpPr>
        <p:spPr bwMode="auto">
          <a:xfrm>
            <a:off x="4809309" y="3851275"/>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0" name="Line 79">
            <a:extLst>
              <a:ext uri="{FF2B5EF4-FFF2-40B4-BE49-F238E27FC236}">
                <a16:creationId xmlns:a16="http://schemas.microsoft.com/office/drawing/2014/main" id="{AF14409D-6D31-CE41-8C7A-5C9578D5563F}"/>
              </a:ext>
            </a:extLst>
          </p:cNvPr>
          <p:cNvSpPr>
            <a:spLocks noChangeShapeType="1"/>
          </p:cNvSpPr>
          <p:nvPr/>
        </p:nvSpPr>
        <p:spPr bwMode="auto">
          <a:xfrm>
            <a:off x="6180909" y="35464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80">
            <a:extLst>
              <a:ext uri="{FF2B5EF4-FFF2-40B4-BE49-F238E27FC236}">
                <a16:creationId xmlns:a16="http://schemas.microsoft.com/office/drawing/2014/main" id="{18BF755B-635B-6146-896B-063F6B3DC715}"/>
              </a:ext>
            </a:extLst>
          </p:cNvPr>
          <p:cNvSpPr>
            <a:spLocks noChangeShapeType="1"/>
          </p:cNvSpPr>
          <p:nvPr/>
        </p:nvSpPr>
        <p:spPr bwMode="auto">
          <a:xfrm flipV="1">
            <a:off x="6409509" y="3241675"/>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Line 81">
            <a:extLst>
              <a:ext uri="{FF2B5EF4-FFF2-40B4-BE49-F238E27FC236}">
                <a16:creationId xmlns:a16="http://schemas.microsoft.com/office/drawing/2014/main" id="{75FBE085-3A83-FF45-B421-698B19591CE7}"/>
              </a:ext>
            </a:extLst>
          </p:cNvPr>
          <p:cNvSpPr>
            <a:spLocks noChangeShapeType="1"/>
          </p:cNvSpPr>
          <p:nvPr/>
        </p:nvSpPr>
        <p:spPr bwMode="auto">
          <a:xfrm flipH="1">
            <a:off x="5266509" y="3241675"/>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82">
            <a:extLst>
              <a:ext uri="{FF2B5EF4-FFF2-40B4-BE49-F238E27FC236}">
                <a16:creationId xmlns:a16="http://schemas.microsoft.com/office/drawing/2014/main" id="{33CC8182-22CB-1C4B-B5B4-C4DB853FBC98}"/>
              </a:ext>
            </a:extLst>
          </p:cNvPr>
          <p:cNvSpPr>
            <a:spLocks noChangeShapeType="1"/>
          </p:cNvSpPr>
          <p:nvPr/>
        </p:nvSpPr>
        <p:spPr bwMode="auto">
          <a:xfrm>
            <a:off x="5266509" y="3241675"/>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4" name="Line 83">
            <a:extLst>
              <a:ext uri="{FF2B5EF4-FFF2-40B4-BE49-F238E27FC236}">
                <a16:creationId xmlns:a16="http://schemas.microsoft.com/office/drawing/2014/main" id="{C0F4D904-CD56-FA4E-8D9C-B0AE2C56E09B}"/>
              </a:ext>
            </a:extLst>
          </p:cNvPr>
          <p:cNvSpPr>
            <a:spLocks noChangeShapeType="1"/>
          </p:cNvSpPr>
          <p:nvPr/>
        </p:nvSpPr>
        <p:spPr bwMode="auto">
          <a:xfrm>
            <a:off x="5418909" y="35464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84">
            <a:extLst>
              <a:ext uri="{FF2B5EF4-FFF2-40B4-BE49-F238E27FC236}">
                <a16:creationId xmlns:a16="http://schemas.microsoft.com/office/drawing/2014/main" id="{96474D31-A57A-A944-A9A6-AC96D86F8F95}"/>
              </a:ext>
            </a:extLst>
          </p:cNvPr>
          <p:cNvSpPr>
            <a:spLocks noChangeShapeType="1"/>
          </p:cNvSpPr>
          <p:nvPr/>
        </p:nvSpPr>
        <p:spPr bwMode="auto">
          <a:xfrm flipV="1">
            <a:off x="5647509" y="3317875"/>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Line 85">
            <a:extLst>
              <a:ext uri="{FF2B5EF4-FFF2-40B4-BE49-F238E27FC236}">
                <a16:creationId xmlns:a16="http://schemas.microsoft.com/office/drawing/2014/main" id="{215D53FA-B662-C24A-9DA3-60EBB4161273}"/>
              </a:ext>
            </a:extLst>
          </p:cNvPr>
          <p:cNvSpPr>
            <a:spLocks noChangeShapeType="1"/>
          </p:cNvSpPr>
          <p:nvPr/>
        </p:nvSpPr>
        <p:spPr bwMode="auto">
          <a:xfrm>
            <a:off x="5418909" y="33178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Line 86">
            <a:extLst>
              <a:ext uri="{FF2B5EF4-FFF2-40B4-BE49-F238E27FC236}">
                <a16:creationId xmlns:a16="http://schemas.microsoft.com/office/drawing/2014/main" id="{83C54F47-B69D-F54D-A799-CEF18618BC06}"/>
              </a:ext>
            </a:extLst>
          </p:cNvPr>
          <p:cNvSpPr>
            <a:spLocks noChangeShapeType="1"/>
          </p:cNvSpPr>
          <p:nvPr/>
        </p:nvSpPr>
        <p:spPr bwMode="auto">
          <a:xfrm>
            <a:off x="5418909" y="3317875"/>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8" name="Text Box 87">
            <a:extLst>
              <a:ext uri="{FF2B5EF4-FFF2-40B4-BE49-F238E27FC236}">
                <a16:creationId xmlns:a16="http://schemas.microsoft.com/office/drawing/2014/main" id="{82E94845-C325-4146-99BA-C903C07B71DA}"/>
              </a:ext>
            </a:extLst>
          </p:cNvPr>
          <p:cNvSpPr txBox="1">
            <a:spLocks noChangeArrowheads="1"/>
          </p:cNvSpPr>
          <p:nvPr/>
        </p:nvSpPr>
        <p:spPr bwMode="auto">
          <a:xfrm>
            <a:off x="3666309" y="3622675"/>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head</a:t>
            </a:r>
          </a:p>
        </p:txBody>
      </p:sp>
      <p:sp>
        <p:nvSpPr>
          <p:cNvPr id="6169" name="Rectangle 89">
            <a:extLst>
              <a:ext uri="{FF2B5EF4-FFF2-40B4-BE49-F238E27FC236}">
                <a16:creationId xmlns:a16="http://schemas.microsoft.com/office/drawing/2014/main" id="{E20F0931-2364-7143-914B-59F5E28F9C76}"/>
              </a:ext>
            </a:extLst>
          </p:cNvPr>
          <p:cNvSpPr>
            <a:spLocks noChangeArrowheads="1"/>
          </p:cNvSpPr>
          <p:nvPr/>
        </p:nvSpPr>
        <p:spPr bwMode="auto">
          <a:xfrm>
            <a:off x="3132909" y="5756275"/>
            <a:ext cx="3810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170" name="Rectangle 90">
            <a:extLst>
              <a:ext uri="{FF2B5EF4-FFF2-40B4-BE49-F238E27FC236}">
                <a16:creationId xmlns:a16="http://schemas.microsoft.com/office/drawing/2014/main" id="{7AC92BD3-5C6F-D542-949D-4A763E4C7FD6}"/>
              </a:ext>
            </a:extLst>
          </p:cNvPr>
          <p:cNvSpPr>
            <a:spLocks noChangeArrowheads="1"/>
          </p:cNvSpPr>
          <p:nvPr/>
        </p:nvSpPr>
        <p:spPr bwMode="auto">
          <a:xfrm>
            <a:off x="3132909" y="6365875"/>
            <a:ext cx="3810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171" name="Text Box 91">
            <a:extLst>
              <a:ext uri="{FF2B5EF4-FFF2-40B4-BE49-F238E27FC236}">
                <a16:creationId xmlns:a16="http://schemas.microsoft.com/office/drawing/2014/main" id="{4D1E574A-A59E-3647-9802-9A654E3D03B7}"/>
              </a:ext>
            </a:extLst>
          </p:cNvPr>
          <p:cNvSpPr txBox="1">
            <a:spLocks noChangeArrowheads="1"/>
          </p:cNvSpPr>
          <p:nvPr/>
        </p:nvSpPr>
        <p:spPr bwMode="auto">
          <a:xfrm>
            <a:off x="2447110" y="6289675"/>
            <a:ext cx="588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tail</a:t>
            </a:r>
          </a:p>
        </p:txBody>
      </p:sp>
      <p:grpSp>
        <p:nvGrpSpPr>
          <p:cNvPr id="6172" name="Group 92">
            <a:extLst>
              <a:ext uri="{FF2B5EF4-FFF2-40B4-BE49-F238E27FC236}">
                <a16:creationId xmlns:a16="http://schemas.microsoft.com/office/drawing/2014/main" id="{92214C6C-C3F3-674B-B5CD-B1E9B4C8D79D}"/>
              </a:ext>
            </a:extLst>
          </p:cNvPr>
          <p:cNvGrpSpPr>
            <a:grpSpLocks/>
          </p:cNvGrpSpPr>
          <p:nvPr/>
        </p:nvGrpSpPr>
        <p:grpSpPr bwMode="auto">
          <a:xfrm>
            <a:off x="3818709" y="5527675"/>
            <a:ext cx="762000" cy="838200"/>
            <a:chOff x="1008" y="1200"/>
            <a:chExt cx="480" cy="528"/>
          </a:xfrm>
        </p:grpSpPr>
        <p:sp>
          <p:nvSpPr>
            <p:cNvPr id="6227" name="Rectangle 93">
              <a:extLst>
                <a:ext uri="{FF2B5EF4-FFF2-40B4-BE49-F238E27FC236}">
                  <a16:creationId xmlns:a16="http://schemas.microsoft.com/office/drawing/2014/main" id="{6F20B6B9-053F-3D4B-B55B-0B87D05BA2A4}"/>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f</a:t>
              </a:r>
            </a:p>
          </p:txBody>
        </p:sp>
        <p:sp>
          <p:nvSpPr>
            <p:cNvPr id="6228" name="Line 94">
              <a:extLst>
                <a:ext uri="{FF2B5EF4-FFF2-40B4-BE49-F238E27FC236}">
                  <a16:creationId xmlns:a16="http://schemas.microsoft.com/office/drawing/2014/main" id="{0B24BC1C-D2DD-9641-91D9-DB4AC2B5D8E2}"/>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9" name="Line 95">
              <a:extLst>
                <a:ext uri="{FF2B5EF4-FFF2-40B4-BE49-F238E27FC236}">
                  <a16:creationId xmlns:a16="http://schemas.microsoft.com/office/drawing/2014/main" id="{1A330E31-843F-D248-A758-6EFE73AE4C2B}"/>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0" name="Line 96">
              <a:extLst>
                <a:ext uri="{FF2B5EF4-FFF2-40B4-BE49-F238E27FC236}">
                  <a16:creationId xmlns:a16="http://schemas.microsoft.com/office/drawing/2014/main" id="{8996321F-4EC7-544C-A94D-1F8E3CFF8E38}"/>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1" name="Line 97">
              <a:extLst>
                <a:ext uri="{FF2B5EF4-FFF2-40B4-BE49-F238E27FC236}">
                  <a16:creationId xmlns:a16="http://schemas.microsoft.com/office/drawing/2014/main" id="{13786031-B067-4847-8261-8A7174000734}"/>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2" name="Line 98">
              <a:extLst>
                <a:ext uri="{FF2B5EF4-FFF2-40B4-BE49-F238E27FC236}">
                  <a16:creationId xmlns:a16="http://schemas.microsoft.com/office/drawing/2014/main" id="{85B94CBB-0455-B04D-B3A6-8ED8A4E35755}"/>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173" name="Rectangle 106">
            <a:extLst>
              <a:ext uri="{FF2B5EF4-FFF2-40B4-BE49-F238E27FC236}">
                <a16:creationId xmlns:a16="http://schemas.microsoft.com/office/drawing/2014/main" id="{F3147D68-6822-5640-B989-1A67A79CFB92}"/>
              </a:ext>
            </a:extLst>
          </p:cNvPr>
          <p:cNvSpPr>
            <a:spLocks noChangeArrowheads="1"/>
          </p:cNvSpPr>
          <p:nvPr/>
        </p:nvSpPr>
        <p:spPr bwMode="auto">
          <a:xfrm>
            <a:off x="5342709" y="5527675"/>
            <a:ext cx="381000" cy="8382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c</a:t>
            </a:r>
          </a:p>
        </p:txBody>
      </p:sp>
      <p:sp>
        <p:nvSpPr>
          <p:cNvPr id="6174" name="Line 107">
            <a:extLst>
              <a:ext uri="{FF2B5EF4-FFF2-40B4-BE49-F238E27FC236}">
                <a16:creationId xmlns:a16="http://schemas.microsoft.com/office/drawing/2014/main" id="{291FEE10-2F06-1142-AF37-CD1CC375B02C}"/>
              </a:ext>
            </a:extLst>
          </p:cNvPr>
          <p:cNvSpPr>
            <a:spLocks noChangeShapeType="1"/>
          </p:cNvSpPr>
          <p:nvPr/>
        </p:nvSpPr>
        <p:spPr bwMode="auto">
          <a:xfrm>
            <a:off x="5342709" y="57562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Line 108">
            <a:extLst>
              <a:ext uri="{FF2B5EF4-FFF2-40B4-BE49-F238E27FC236}">
                <a16:creationId xmlns:a16="http://schemas.microsoft.com/office/drawing/2014/main" id="{47BD92B9-BA21-DC44-9413-3E72B23075E4}"/>
              </a:ext>
            </a:extLst>
          </p:cNvPr>
          <p:cNvSpPr>
            <a:spLocks noChangeShapeType="1"/>
          </p:cNvSpPr>
          <p:nvPr/>
        </p:nvSpPr>
        <p:spPr bwMode="auto">
          <a:xfrm>
            <a:off x="5342709" y="61372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Line 109">
            <a:extLst>
              <a:ext uri="{FF2B5EF4-FFF2-40B4-BE49-F238E27FC236}">
                <a16:creationId xmlns:a16="http://schemas.microsoft.com/office/drawing/2014/main" id="{5C0E4ABF-365C-0749-80DB-0213BF6C1588}"/>
              </a:ext>
            </a:extLst>
          </p:cNvPr>
          <p:cNvSpPr>
            <a:spLocks noChangeShapeType="1"/>
          </p:cNvSpPr>
          <p:nvPr/>
        </p:nvSpPr>
        <p:spPr bwMode="auto">
          <a:xfrm flipV="1">
            <a:off x="6942909" y="6137275"/>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7" name="Line 110">
            <a:extLst>
              <a:ext uri="{FF2B5EF4-FFF2-40B4-BE49-F238E27FC236}">
                <a16:creationId xmlns:a16="http://schemas.microsoft.com/office/drawing/2014/main" id="{61DEBAD3-E5E1-C243-8839-FD3C33AAABB0}"/>
              </a:ext>
            </a:extLst>
          </p:cNvPr>
          <p:cNvSpPr>
            <a:spLocks noChangeShapeType="1"/>
          </p:cNvSpPr>
          <p:nvPr/>
        </p:nvSpPr>
        <p:spPr bwMode="auto">
          <a:xfrm>
            <a:off x="3513909" y="6518275"/>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8" name="Line 111">
            <a:extLst>
              <a:ext uri="{FF2B5EF4-FFF2-40B4-BE49-F238E27FC236}">
                <a16:creationId xmlns:a16="http://schemas.microsoft.com/office/drawing/2014/main" id="{BFCA2608-53BB-8646-92A2-3BFC797D2033}"/>
              </a:ext>
            </a:extLst>
          </p:cNvPr>
          <p:cNvSpPr>
            <a:spLocks noChangeShapeType="1"/>
          </p:cNvSpPr>
          <p:nvPr/>
        </p:nvSpPr>
        <p:spPr bwMode="auto">
          <a:xfrm flipV="1">
            <a:off x="7019109" y="6365875"/>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9" name="Line 112">
            <a:extLst>
              <a:ext uri="{FF2B5EF4-FFF2-40B4-BE49-F238E27FC236}">
                <a16:creationId xmlns:a16="http://schemas.microsoft.com/office/drawing/2014/main" id="{124B0A3E-2DA3-684F-8094-744F3B0094B9}"/>
              </a:ext>
            </a:extLst>
          </p:cNvPr>
          <p:cNvSpPr>
            <a:spLocks noChangeShapeType="1"/>
          </p:cNvSpPr>
          <p:nvPr/>
        </p:nvSpPr>
        <p:spPr bwMode="auto">
          <a:xfrm>
            <a:off x="3513909" y="5908675"/>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80" name="Line 113">
            <a:extLst>
              <a:ext uri="{FF2B5EF4-FFF2-40B4-BE49-F238E27FC236}">
                <a16:creationId xmlns:a16="http://schemas.microsoft.com/office/drawing/2014/main" id="{E9BC45B4-6E64-F841-A336-BDDA5FC65DA4}"/>
              </a:ext>
            </a:extLst>
          </p:cNvPr>
          <p:cNvSpPr>
            <a:spLocks noChangeShapeType="1"/>
          </p:cNvSpPr>
          <p:nvPr/>
        </p:nvSpPr>
        <p:spPr bwMode="auto">
          <a:xfrm>
            <a:off x="5571309" y="56038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Line 115">
            <a:extLst>
              <a:ext uri="{FF2B5EF4-FFF2-40B4-BE49-F238E27FC236}">
                <a16:creationId xmlns:a16="http://schemas.microsoft.com/office/drawing/2014/main" id="{F07E21DF-031C-454A-81A6-0D4FE3772AF0}"/>
              </a:ext>
            </a:extLst>
          </p:cNvPr>
          <p:cNvSpPr>
            <a:spLocks noChangeShapeType="1"/>
          </p:cNvSpPr>
          <p:nvPr/>
        </p:nvSpPr>
        <p:spPr bwMode="auto">
          <a:xfrm flipH="1">
            <a:off x="3894909" y="5146675"/>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2" name="Line 116">
            <a:extLst>
              <a:ext uri="{FF2B5EF4-FFF2-40B4-BE49-F238E27FC236}">
                <a16:creationId xmlns:a16="http://schemas.microsoft.com/office/drawing/2014/main" id="{D0345986-A8A7-FA45-A995-D93654805267}"/>
              </a:ext>
            </a:extLst>
          </p:cNvPr>
          <p:cNvSpPr>
            <a:spLocks noChangeShapeType="1"/>
          </p:cNvSpPr>
          <p:nvPr/>
        </p:nvSpPr>
        <p:spPr bwMode="auto">
          <a:xfrm>
            <a:off x="3894909" y="5146675"/>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183" name="Group 99">
            <a:extLst>
              <a:ext uri="{FF2B5EF4-FFF2-40B4-BE49-F238E27FC236}">
                <a16:creationId xmlns:a16="http://schemas.microsoft.com/office/drawing/2014/main" id="{6B33798E-8CA5-424E-B972-7BF6A95E233A}"/>
              </a:ext>
            </a:extLst>
          </p:cNvPr>
          <p:cNvGrpSpPr>
            <a:grpSpLocks/>
          </p:cNvGrpSpPr>
          <p:nvPr/>
        </p:nvGrpSpPr>
        <p:grpSpPr bwMode="auto">
          <a:xfrm>
            <a:off x="4580709" y="5527675"/>
            <a:ext cx="762000" cy="838200"/>
            <a:chOff x="1008" y="1200"/>
            <a:chExt cx="480" cy="528"/>
          </a:xfrm>
        </p:grpSpPr>
        <p:sp>
          <p:nvSpPr>
            <p:cNvPr id="6221" name="Rectangle 100">
              <a:extLst>
                <a:ext uri="{FF2B5EF4-FFF2-40B4-BE49-F238E27FC236}">
                  <a16:creationId xmlns:a16="http://schemas.microsoft.com/office/drawing/2014/main" id="{C60926C5-3984-0D49-8B1F-B6732F54D272}"/>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g</a:t>
              </a:r>
            </a:p>
          </p:txBody>
        </p:sp>
        <p:sp>
          <p:nvSpPr>
            <p:cNvPr id="6222" name="Line 101">
              <a:extLst>
                <a:ext uri="{FF2B5EF4-FFF2-40B4-BE49-F238E27FC236}">
                  <a16:creationId xmlns:a16="http://schemas.microsoft.com/office/drawing/2014/main" id="{9E87ED95-63B5-B146-84CB-91A247118A5F}"/>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3" name="Line 102">
              <a:extLst>
                <a:ext uri="{FF2B5EF4-FFF2-40B4-BE49-F238E27FC236}">
                  <a16:creationId xmlns:a16="http://schemas.microsoft.com/office/drawing/2014/main" id="{541614AE-163F-FD4C-8049-BE48DDB8911D}"/>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4" name="Line 103">
              <a:extLst>
                <a:ext uri="{FF2B5EF4-FFF2-40B4-BE49-F238E27FC236}">
                  <a16:creationId xmlns:a16="http://schemas.microsoft.com/office/drawing/2014/main" id="{EF151EFA-582C-E249-9101-A63E3475CD01}"/>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5" name="Line 104">
              <a:extLst>
                <a:ext uri="{FF2B5EF4-FFF2-40B4-BE49-F238E27FC236}">
                  <a16:creationId xmlns:a16="http://schemas.microsoft.com/office/drawing/2014/main" id="{50407327-A35E-964F-AC3E-6B9ACAB6F6A9}"/>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6" name="Line 105">
              <a:extLst>
                <a:ext uri="{FF2B5EF4-FFF2-40B4-BE49-F238E27FC236}">
                  <a16:creationId xmlns:a16="http://schemas.microsoft.com/office/drawing/2014/main" id="{938DB1DE-930A-AE48-85EB-31A722221E6C}"/>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184" name="Line 117">
            <a:extLst>
              <a:ext uri="{FF2B5EF4-FFF2-40B4-BE49-F238E27FC236}">
                <a16:creationId xmlns:a16="http://schemas.microsoft.com/office/drawing/2014/main" id="{47FA7A7C-890C-CB43-B54F-5801FD66EC27}"/>
              </a:ext>
            </a:extLst>
          </p:cNvPr>
          <p:cNvSpPr>
            <a:spLocks noChangeShapeType="1"/>
          </p:cNvSpPr>
          <p:nvPr/>
        </p:nvSpPr>
        <p:spPr bwMode="auto">
          <a:xfrm>
            <a:off x="4885509" y="56038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5" name="Line 118">
            <a:extLst>
              <a:ext uri="{FF2B5EF4-FFF2-40B4-BE49-F238E27FC236}">
                <a16:creationId xmlns:a16="http://schemas.microsoft.com/office/drawing/2014/main" id="{F41ED1D5-7BC0-B64E-BC59-DA42151E94F1}"/>
              </a:ext>
            </a:extLst>
          </p:cNvPr>
          <p:cNvSpPr>
            <a:spLocks noChangeShapeType="1"/>
          </p:cNvSpPr>
          <p:nvPr/>
        </p:nvSpPr>
        <p:spPr bwMode="auto">
          <a:xfrm flipV="1">
            <a:off x="5114109" y="5299075"/>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6" name="Line 119">
            <a:extLst>
              <a:ext uri="{FF2B5EF4-FFF2-40B4-BE49-F238E27FC236}">
                <a16:creationId xmlns:a16="http://schemas.microsoft.com/office/drawing/2014/main" id="{1BE46D7E-2A3E-1C43-A307-075ED0E40A59}"/>
              </a:ext>
            </a:extLst>
          </p:cNvPr>
          <p:cNvSpPr>
            <a:spLocks noChangeShapeType="1"/>
          </p:cNvSpPr>
          <p:nvPr/>
        </p:nvSpPr>
        <p:spPr bwMode="auto">
          <a:xfrm flipH="1">
            <a:off x="4047309" y="5299075"/>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7" name="Line 121">
            <a:extLst>
              <a:ext uri="{FF2B5EF4-FFF2-40B4-BE49-F238E27FC236}">
                <a16:creationId xmlns:a16="http://schemas.microsoft.com/office/drawing/2014/main" id="{E3460369-0527-9B48-8FFB-030D19CD6169}"/>
              </a:ext>
            </a:extLst>
          </p:cNvPr>
          <p:cNvSpPr>
            <a:spLocks noChangeShapeType="1"/>
          </p:cNvSpPr>
          <p:nvPr/>
        </p:nvSpPr>
        <p:spPr bwMode="auto">
          <a:xfrm>
            <a:off x="4123509" y="56038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8" name="Line 122">
            <a:extLst>
              <a:ext uri="{FF2B5EF4-FFF2-40B4-BE49-F238E27FC236}">
                <a16:creationId xmlns:a16="http://schemas.microsoft.com/office/drawing/2014/main" id="{73916744-E6D8-A948-A2F9-A8C893C791B7}"/>
              </a:ext>
            </a:extLst>
          </p:cNvPr>
          <p:cNvSpPr>
            <a:spLocks noChangeShapeType="1"/>
          </p:cNvSpPr>
          <p:nvPr/>
        </p:nvSpPr>
        <p:spPr bwMode="auto">
          <a:xfrm flipV="1">
            <a:off x="4352109" y="5375275"/>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9" name="Line 123">
            <a:extLst>
              <a:ext uri="{FF2B5EF4-FFF2-40B4-BE49-F238E27FC236}">
                <a16:creationId xmlns:a16="http://schemas.microsoft.com/office/drawing/2014/main" id="{FF2ED541-1788-2246-BEFD-ABC59714BD7D}"/>
              </a:ext>
            </a:extLst>
          </p:cNvPr>
          <p:cNvSpPr>
            <a:spLocks noChangeShapeType="1"/>
          </p:cNvSpPr>
          <p:nvPr/>
        </p:nvSpPr>
        <p:spPr bwMode="auto">
          <a:xfrm>
            <a:off x="4123509" y="53752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0" name="Line 124">
            <a:extLst>
              <a:ext uri="{FF2B5EF4-FFF2-40B4-BE49-F238E27FC236}">
                <a16:creationId xmlns:a16="http://schemas.microsoft.com/office/drawing/2014/main" id="{DDB7D6CC-3E1E-F545-9FC4-8A1C4703D8AF}"/>
              </a:ext>
            </a:extLst>
          </p:cNvPr>
          <p:cNvSpPr>
            <a:spLocks noChangeShapeType="1"/>
          </p:cNvSpPr>
          <p:nvPr/>
        </p:nvSpPr>
        <p:spPr bwMode="auto">
          <a:xfrm>
            <a:off x="4047309" y="5299075"/>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91" name="Text Box 125">
            <a:extLst>
              <a:ext uri="{FF2B5EF4-FFF2-40B4-BE49-F238E27FC236}">
                <a16:creationId xmlns:a16="http://schemas.microsoft.com/office/drawing/2014/main" id="{20143F20-DE6D-C04C-A3BD-EE22693FF13D}"/>
              </a:ext>
            </a:extLst>
          </p:cNvPr>
          <p:cNvSpPr txBox="1">
            <a:spLocks noChangeArrowheads="1"/>
          </p:cNvSpPr>
          <p:nvPr/>
        </p:nvSpPr>
        <p:spPr bwMode="auto">
          <a:xfrm>
            <a:off x="2370909" y="5680075"/>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t>head</a:t>
            </a:r>
          </a:p>
        </p:txBody>
      </p:sp>
      <p:sp>
        <p:nvSpPr>
          <p:cNvPr id="6192" name="Text Box 126">
            <a:extLst>
              <a:ext uri="{FF2B5EF4-FFF2-40B4-BE49-F238E27FC236}">
                <a16:creationId xmlns:a16="http://schemas.microsoft.com/office/drawing/2014/main" id="{AA9CABFE-6556-044D-B80B-8FAD8D5FFAA2}"/>
              </a:ext>
            </a:extLst>
          </p:cNvPr>
          <p:cNvSpPr txBox="1">
            <a:spLocks noChangeArrowheads="1"/>
          </p:cNvSpPr>
          <p:nvPr/>
        </p:nvSpPr>
        <p:spPr bwMode="auto">
          <a:xfrm>
            <a:off x="2278835" y="1606550"/>
            <a:ext cx="1516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Set {</a:t>
            </a:r>
            <a:r>
              <a:rPr lang="en-US" altLang="en-US" sz="2400" i="1"/>
              <a:t>c</a:t>
            </a:r>
            <a:r>
              <a:rPr lang="en-US" altLang="en-US" sz="2400"/>
              <a:t>,</a:t>
            </a:r>
            <a:r>
              <a:rPr lang="en-US" altLang="en-US" sz="2400" i="1"/>
              <a:t>h</a:t>
            </a:r>
            <a:r>
              <a:rPr lang="en-US" altLang="en-US" sz="2400"/>
              <a:t>,</a:t>
            </a:r>
            <a:r>
              <a:rPr lang="en-US" altLang="en-US" sz="2400" i="1"/>
              <a:t>e</a:t>
            </a:r>
            <a:r>
              <a:rPr lang="en-US" altLang="en-US" sz="2400"/>
              <a:t>}</a:t>
            </a:r>
          </a:p>
        </p:txBody>
      </p:sp>
      <p:sp>
        <p:nvSpPr>
          <p:cNvPr id="6193" name="Text Box 127">
            <a:extLst>
              <a:ext uri="{FF2B5EF4-FFF2-40B4-BE49-F238E27FC236}">
                <a16:creationId xmlns:a16="http://schemas.microsoft.com/office/drawing/2014/main" id="{1050F623-271D-4944-A3A4-82A56DAA210A}"/>
              </a:ext>
            </a:extLst>
          </p:cNvPr>
          <p:cNvSpPr txBox="1">
            <a:spLocks noChangeArrowheads="1"/>
          </p:cNvSpPr>
          <p:nvPr/>
        </p:nvSpPr>
        <p:spPr bwMode="auto">
          <a:xfrm>
            <a:off x="2370910" y="3470275"/>
            <a:ext cx="1330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Set {</a:t>
            </a:r>
            <a:r>
              <a:rPr lang="en-US" altLang="en-US" sz="2400" i="1"/>
              <a:t>f</a:t>
            </a:r>
            <a:r>
              <a:rPr lang="en-US" altLang="en-US" sz="2400"/>
              <a:t>, </a:t>
            </a:r>
            <a:r>
              <a:rPr lang="en-US" altLang="en-US" sz="2400" i="1"/>
              <a:t>g</a:t>
            </a:r>
            <a:r>
              <a:rPr lang="en-US" altLang="en-US" sz="2400"/>
              <a:t>}</a:t>
            </a:r>
          </a:p>
        </p:txBody>
      </p:sp>
      <p:sp>
        <p:nvSpPr>
          <p:cNvPr id="6194" name="Text Box 128">
            <a:extLst>
              <a:ext uri="{FF2B5EF4-FFF2-40B4-BE49-F238E27FC236}">
                <a16:creationId xmlns:a16="http://schemas.microsoft.com/office/drawing/2014/main" id="{3448CBB2-0678-E944-85F7-7D1A33770B44}"/>
              </a:ext>
            </a:extLst>
          </p:cNvPr>
          <p:cNvSpPr txBox="1">
            <a:spLocks noChangeArrowheads="1"/>
          </p:cNvSpPr>
          <p:nvPr/>
        </p:nvSpPr>
        <p:spPr bwMode="auto">
          <a:xfrm>
            <a:off x="1685110" y="4841876"/>
            <a:ext cx="15888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UNION of </a:t>
            </a:r>
          </a:p>
          <a:p>
            <a:pPr eaLnBrk="1" hangingPunct="1">
              <a:spcBef>
                <a:spcPct val="0"/>
              </a:spcBef>
              <a:buFontTx/>
              <a:buNone/>
            </a:pPr>
            <a:r>
              <a:rPr lang="en-US" altLang="en-US" sz="2400"/>
              <a:t>two Sets</a:t>
            </a:r>
          </a:p>
        </p:txBody>
      </p:sp>
      <p:grpSp>
        <p:nvGrpSpPr>
          <p:cNvPr id="6195" name="Group 130">
            <a:extLst>
              <a:ext uri="{FF2B5EF4-FFF2-40B4-BE49-F238E27FC236}">
                <a16:creationId xmlns:a16="http://schemas.microsoft.com/office/drawing/2014/main" id="{97E57A05-604C-7E4D-A431-F85548106F79}"/>
              </a:ext>
            </a:extLst>
          </p:cNvPr>
          <p:cNvGrpSpPr>
            <a:grpSpLocks/>
          </p:cNvGrpSpPr>
          <p:nvPr/>
        </p:nvGrpSpPr>
        <p:grpSpPr bwMode="auto">
          <a:xfrm>
            <a:off x="6104709" y="5527675"/>
            <a:ext cx="762000" cy="838200"/>
            <a:chOff x="2016" y="3552"/>
            <a:chExt cx="480" cy="528"/>
          </a:xfrm>
        </p:grpSpPr>
        <p:grpSp>
          <p:nvGrpSpPr>
            <p:cNvPr id="6213" name="Group 131">
              <a:extLst>
                <a:ext uri="{FF2B5EF4-FFF2-40B4-BE49-F238E27FC236}">
                  <a16:creationId xmlns:a16="http://schemas.microsoft.com/office/drawing/2014/main" id="{40DB80B3-3C40-FC43-AE7D-9ED1BAF9F377}"/>
                </a:ext>
              </a:extLst>
            </p:cNvPr>
            <p:cNvGrpSpPr>
              <a:grpSpLocks/>
            </p:cNvGrpSpPr>
            <p:nvPr/>
          </p:nvGrpSpPr>
          <p:grpSpPr bwMode="auto">
            <a:xfrm>
              <a:off x="2016" y="3552"/>
              <a:ext cx="480" cy="528"/>
              <a:chOff x="1008" y="1200"/>
              <a:chExt cx="480" cy="528"/>
            </a:xfrm>
          </p:grpSpPr>
          <p:sp>
            <p:nvSpPr>
              <p:cNvPr id="6215" name="Rectangle 132">
                <a:extLst>
                  <a:ext uri="{FF2B5EF4-FFF2-40B4-BE49-F238E27FC236}">
                    <a16:creationId xmlns:a16="http://schemas.microsoft.com/office/drawing/2014/main" id="{A296CB44-ADF5-9C48-A5F5-2B46AB428131}"/>
                  </a:ext>
                </a:extLst>
              </p:cNvPr>
              <p:cNvSpPr>
                <a:spLocks noChangeArrowheads="1"/>
              </p:cNvSpPr>
              <p:nvPr/>
            </p:nvSpPr>
            <p:spPr bwMode="auto">
              <a:xfrm>
                <a:off x="1008" y="1200"/>
                <a:ext cx="240" cy="528"/>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h</a:t>
                </a:r>
              </a:p>
            </p:txBody>
          </p:sp>
          <p:sp>
            <p:nvSpPr>
              <p:cNvPr id="6216" name="Line 133">
                <a:extLst>
                  <a:ext uri="{FF2B5EF4-FFF2-40B4-BE49-F238E27FC236}">
                    <a16:creationId xmlns:a16="http://schemas.microsoft.com/office/drawing/2014/main" id="{84874409-64C2-9C44-8B7C-616F12BFCD55}"/>
                  </a:ext>
                </a:extLst>
              </p:cNvPr>
              <p:cNvSpPr>
                <a:spLocks noChangeShapeType="1"/>
              </p:cNvSpPr>
              <p:nvPr/>
            </p:nvSpPr>
            <p:spPr bwMode="auto">
              <a:xfrm>
                <a:off x="1008" y="134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7" name="Line 134">
                <a:extLst>
                  <a:ext uri="{FF2B5EF4-FFF2-40B4-BE49-F238E27FC236}">
                    <a16:creationId xmlns:a16="http://schemas.microsoft.com/office/drawing/2014/main" id="{0B92040A-5089-084C-BE0D-CEF3DAB6F474}"/>
                  </a:ext>
                </a:extLst>
              </p:cNvPr>
              <p:cNvSpPr>
                <a:spLocks noChangeShapeType="1"/>
              </p:cNvSpPr>
              <p:nvPr/>
            </p:nvSpPr>
            <p:spPr bwMode="auto">
              <a:xfrm>
                <a:off x="1008" y="158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8" name="Line 135">
                <a:extLst>
                  <a:ext uri="{FF2B5EF4-FFF2-40B4-BE49-F238E27FC236}">
                    <a16:creationId xmlns:a16="http://schemas.microsoft.com/office/drawing/2014/main" id="{320577FF-D4E5-B144-B190-38FBD544591B}"/>
                  </a:ext>
                </a:extLst>
              </p:cNvPr>
              <p:cNvSpPr>
                <a:spLocks noChangeShapeType="1"/>
              </p:cNvSpPr>
              <p:nvPr/>
            </p:nvSpPr>
            <p:spPr bwMode="auto">
              <a:xfrm>
                <a:off x="1200" y="16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9" name="Line 136">
                <a:extLst>
                  <a:ext uri="{FF2B5EF4-FFF2-40B4-BE49-F238E27FC236}">
                    <a16:creationId xmlns:a16="http://schemas.microsoft.com/office/drawing/2014/main" id="{4B4E9BCB-2750-C749-933E-FDE5B59CE313}"/>
                  </a:ext>
                </a:extLst>
              </p:cNvPr>
              <p:cNvSpPr>
                <a:spLocks noChangeShapeType="1"/>
              </p:cNvSpPr>
              <p:nvPr/>
            </p:nvSpPr>
            <p:spPr bwMode="auto">
              <a:xfrm flipV="1">
                <a:off x="1392" y="14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0" name="Line 137">
                <a:extLst>
                  <a:ext uri="{FF2B5EF4-FFF2-40B4-BE49-F238E27FC236}">
                    <a16:creationId xmlns:a16="http://schemas.microsoft.com/office/drawing/2014/main" id="{CF74EDEA-C986-EA4F-964A-F3D845B0BF21}"/>
                  </a:ext>
                </a:extLst>
              </p:cNvPr>
              <p:cNvSpPr>
                <a:spLocks noChangeShapeType="1"/>
              </p:cNvSpPr>
              <p:nvPr/>
            </p:nvSpPr>
            <p:spPr bwMode="auto">
              <a:xfrm>
                <a:off x="1392" y="1440"/>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214" name="Line 138">
              <a:extLst>
                <a:ext uri="{FF2B5EF4-FFF2-40B4-BE49-F238E27FC236}">
                  <a16:creationId xmlns:a16="http://schemas.microsoft.com/office/drawing/2014/main" id="{F904C6A0-BA1A-CE4C-B9A8-A9D33607265A}"/>
                </a:ext>
              </a:extLst>
            </p:cNvPr>
            <p:cNvSpPr>
              <a:spLocks noChangeShapeType="1"/>
            </p:cNvSpPr>
            <p:nvPr/>
          </p:nvSpPr>
          <p:spPr bwMode="auto">
            <a:xfrm>
              <a:off x="2208" y="3600"/>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96" name="Rectangle 141">
            <a:extLst>
              <a:ext uri="{FF2B5EF4-FFF2-40B4-BE49-F238E27FC236}">
                <a16:creationId xmlns:a16="http://schemas.microsoft.com/office/drawing/2014/main" id="{65714C0B-B5ED-2842-A17A-CC4DE33A8D4D}"/>
              </a:ext>
            </a:extLst>
          </p:cNvPr>
          <p:cNvSpPr>
            <a:spLocks noChangeArrowheads="1"/>
          </p:cNvSpPr>
          <p:nvPr/>
        </p:nvSpPr>
        <p:spPr bwMode="auto">
          <a:xfrm>
            <a:off x="6866709" y="5527675"/>
            <a:ext cx="381000" cy="838200"/>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i="1"/>
              <a:t>e</a:t>
            </a:r>
          </a:p>
        </p:txBody>
      </p:sp>
      <p:sp>
        <p:nvSpPr>
          <p:cNvPr id="6197" name="Line 142">
            <a:extLst>
              <a:ext uri="{FF2B5EF4-FFF2-40B4-BE49-F238E27FC236}">
                <a16:creationId xmlns:a16="http://schemas.microsoft.com/office/drawing/2014/main" id="{B37AE2D1-F04A-A94C-821A-F060E52A95CD}"/>
              </a:ext>
            </a:extLst>
          </p:cNvPr>
          <p:cNvSpPr>
            <a:spLocks noChangeShapeType="1"/>
          </p:cNvSpPr>
          <p:nvPr/>
        </p:nvSpPr>
        <p:spPr bwMode="auto">
          <a:xfrm>
            <a:off x="6866709" y="57562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8" name="Line 143">
            <a:extLst>
              <a:ext uri="{FF2B5EF4-FFF2-40B4-BE49-F238E27FC236}">
                <a16:creationId xmlns:a16="http://schemas.microsoft.com/office/drawing/2014/main" id="{73DEB01E-0168-1F43-A560-A8BD9F70D90A}"/>
              </a:ext>
            </a:extLst>
          </p:cNvPr>
          <p:cNvSpPr>
            <a:spLocks noChangeShapeType="1"/>
          </p:cNvSpPr>
          <p:nvPr/>
        </p:nvSpPr>
        <p:spPr bwMode="auto">
          <a:xfrm>
            <a:off x="6866709" y="613727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9" name="Line 147">
            <a:extLst>
              <a:ext uri="{FF2B5EF4-FFF2-40B4-BE49-F238E27FC236}">
                <a16:creationId xmlns:a16="http://schemas.microsoft.com/office/drawing/2014/main" id="{F2AAC974-690A-FE42-9624-D8D1FCAE4B2A}"/>
              </a:ext>
            </a:extLst>
          </p:cNvPr>
          <p:cNvSpPr>
            <a:spLocks noChangeShapeType="1"/>
          </p:cNvSpPr>
          <p:nvPr/>
        </p:nvSpPr>
        <p:spPr bwMode="auto">
          <a:xfrm>
            <a:off x="7171509" y="560387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200" name="Group 164">
            <a:extLst>
              <a:ext uri="{FF2B5EF4-FFF2-40B4-BE49-F238E27FC236}">
                <a16:creationId xmlns:a16="http://schemas.microsoft.com/office/drawing/2014/main" id="{A247FD94-678E-9446-A58E-365ADF947DEC}"/>
              </a:ext>
            </a:extLst>
          </p:cNvPr>
          <p:cNvGrpSpPr>
            <a:grpSpLocks/>
          </p:cNvGrpSpPr>
          <p:nvPr/>
        </p:nvGrpSpPr>
        <p:grpSpPr bwMode="auto">
          <a:xfrm>
            <a:off x="5647509" y="5908675"/>
            <a:ext cx="457200" cy="304800"/>
            <a:chOff x="4848" y="2784"/>
            <a:chExt cx="288" cy="192"/>
          </a:xfrm>
        </p:grpSpPr>
        <p:sp>
          <p:nvSpPr>
            <p:cNvPr id="6210" name="Line 160">
              <a:extLst>
                <a:ext uri="{FF2B5EF4-FFF2-40B4-BE49-F238E27FC236}">
                  <a16:creationId xmlns:a16="http://schemas.microsoft.com/office/drawing/2014/main" id="{4465BABB-1447-D840-A067-76310D5C78A1}"/>
                </a:ext>
              </a:extLst>
            </p:cNvPr>
            <p:cNvSpPr>
              <a:spLocks noChangeShapeType="1"/>
            </p:cNvSpPr>
            <p:nvPr/>
          </p:nvSpPr>
          <p:spPr bwMode="auto">
            <a:xfrm>
              <a:off x="4848" y="297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1" name="Line 161">
              <a:extLst>
                <a:ext uri="{FF2B5EF4-FFF2-40B4-BE49-F238E27FC236}">
                  <a16:creationId xmlns:a16="http://schemas.microsoft.com/office/drawing/2014/main" id="{393AB489-49C9-E24B-B57B-B6CFDE18F34C}"/>
                </a:ext>
              </a:extLst>
            </p:cNvPr>
            <p:cNvSpPr>
              <a:spLocks noChangeShapeType="1"/>
            </p:cNvSpPr>
            <p:nvPr/>
          </p:nvSpPr>
          <p:spPr bwMode="auto">
            <a:xfrm flipV="1">
              <a:off x="5040" y="27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2" name="Line 162">
              <a:extLst>
                <a:ext uri="{FF2B5EF4-FFF2-40B4-BE49-F238E27FC236}">
                  <a16:creationId xmlns:a16="http://schemas.microsoft.com/office/drawing/2014/main" id="{6D3F7F50-ED9A-3842-A3DE-F354D3964A8F}"/>
                </a:ext>
              </a:extLst>
            </p:cNvPr>
            <p:cNvSpPr>
              <a:spLocks noChangeShapeType="1"/>
            </p:cNvSpPr>
            <p:nvPr/>
          </p:nvSpPr>
          <p:spPr bwMode="auto">
            <a:xfrm>
              <a:off x="5040" y="2784"/>
              <a:ext cx="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201" name="Line 165">
            <a:extLst>
              <a:ext uri="{FF2B5EF4-FFF2-40B4-BE49-F238E27FC236}">
                <a16:creationId xmlns:a16="http://schemas.microsoft.com/office/drawing/2014/main" id="{CED1C338-E680-E845-AA6A-821242468332}"/>
              </a:ext>
            </a:extLst>
          </p:cNvPr>
          <p:cNvSpPr>
            <a:spLocks noChangeShapeType="1"/>
          </p:cNvSpPr>
          <p:nvPr/>
        </p:nvSpPr>
        <p:spPr bwMode="auto">
          <a:xfrm flipV="1">
            <a:off x="6942909" y="6213475"/>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2" name="Line 166">
            <a:extLst>
              <a:ext uri="{FF2B5EF4-FFF2-40B4-BE49-F238E27FC236}">
                <a16:creationId xmlns:a16="http://schemas.microsoft.com/office/drawing/2014/main" id="{2768DAFC-FAFC-414E-BE40-E59419AB2DE4}"/>
              </a:ext>
            </a:extLst>
          </p:cNvPr>
          <p:cNvSpPr>
            <a:spLocks noChangeShapeType="1"/>
          </p:cNvSpPr>
          <p:nvPr/>
        </p:nvSpPr>
        <p:spPr bwMode="auto">
          <a:xfrm>
            <a:off x="4123509" y="5375275"/>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03" name="Line 167">
            <a:extLst>
              <a:ext uri="{FF2B5EF4-FFF2-40B4-BE49-F238E27FC236}">
                <a16:creationId xmlns:a16="http://schemas.microsoft.com/office/drawing/2014/main" id="{0CADABF5-B56F-7846-9BB7-42BD9A01F297}"/>
              </a:ext>
            </a:extLst>
          </p:cNvPr>
          <p:cNvSpPr>
            <a:spLocks noChangeShapeType="1"/>
          </p:cNvSpPr>
          <p:nvPr/>
        </p:nvSpPr>
        <p:spPr bwMode="auto">
          <a:xfrm>
            <a:off x="6638109" y="5146675"/>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4" name="Line 168">
            <a:extLst>
              <a:ext uri="{FF2B5EF4-FFF2-40B4-BE49-F238E27FC236}">
                <a16:creationId xmlns:a16="http://schemas.microsoft.com/office/drawing/2014/main" id="{0C2C96FE-0FE0-1443-A9B9-F976CA782A56}"/>
              </a:ext>
            </a:extLst>
          </p:cNvPr>
          <p:cNvSpPr>
            <a:spLocks noChangeShapeType="1"/>
          </p:cNvSpPr>
          <p:nvPr/>
        </p:nvSpPr>
        <p:spPr bwMode="auto">
          <a:xfrm>
            <a:off x="3971109" y="5222875"/>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5" name="Line 169">
            <a:extLst>
              <a:ext uri="{FF2B5EF4-FFF2-40B4-BE49-F238E27FC236}">
                <a16:creationId xmlns:a16="http://schemas.microsoft.com/office/drawing/2014/main" id="{508DE52F-189E-D94D-B524-AD305A21C59B}"/>
              </a:ext>
            </a:extLst>
          </p:cNvPr>
          <p:cNvSpPr>
            <a:spLocks noChangeShapeType="1"/>
          </p:cNvSpPr>
          <p:nvPr/>
        </p:nvSpPr>
        <p:spPr bwMode="auto">
          <a:xfrm>
            <a:off x="5952309" y="5222875"/>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6" name="Line 170">
            <a:extLst>
              <a:ext uri="{FF2B5EF4-FFF2-40B4-BE49-F238E27FC236}">
                <a16:creationId xmlns:a16="http://schemas.microsoft.com/office/drawing/2014/main" id="{A01E35F5-779C-F448-A6EC-5681AFFE80C1}"/>
              </a:ext>
            </a:extLst>
          </p:cNvPr>
          <p:cNvSpPr>
            <a:spLocks noChangeShapeType="1"/>
          </p:cNvSpPr>
          <p:nvPr/>
        </p:nvSpPr>
        <p:spPr bwMode="auto">
          <a:xfrm>
            <a:off x="3971109" y="5222875"/>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07" name="Line 173">
            <a:extLst>
              <a:ext uri="{FF2B5EF4-FFF2-40B4-BE49-F238E27FC236}">
                <a16:creationId xmlns:a16="http://schemas.microsoft.com/office/drawing/2014/main" id="{BB5F0148-A194-2044-92F9-5D073C391704}"/>
              </a:ext>
            </a:extLst>
          </p:cNvPr>
          <p:cNvSpPr>
            <a:spLocks noChangeShapeType="1"/>
          </p:cNvSpPr>
          <p:nvPr/>
        </p:nvSpPr>
        <p:spPr bwMode="auto">
          <a:xfrm>
            <a:off x="3818709" y="5070475"/>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8" name="Line 174">
            <a:extLst>
              <a:ext uri="{FF2B5EF4-FFF2-40B4-BE49-F238E27FC236}">
                <a16:creationId xmlns:a16="http://schemas.microsoft.com/office/drawing/2014/main" id="{FB869C62-F498-2C4A-B8C4-C5F9FC382560}"/>
              </a:ext>
            </a:extLst>
          </p:cNvPr>
          <p:cNvSpPr>
            <a:spLocks noChangeShapeType="1"/>
          </p:cNvSpPr>
          <p:nvPr/>
        </p:nvSpPr>
        <p:spPr bwMode="auto">
          <a:xfrm>
            <a:off x="7400109" y="5070475"/>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9" name="Line 175">
            <a:extLst>
              <a:ext uri="{FF2B5EF4-FFF2-40B4-BE49-F238E27FC236}">
                <a16:creationId xmlns:a16="http://schemas.microsoft.com/office/drawing/2014/main" id="{FD238E73-8CEE-1D44-944F-BFB78F361593}"/>
              </a:ext>
            </a:extLst>
          </p:cNvPr>
          <p:cNvSpPr>
            <a:spLocks noChangeShapeType="1"/>
          </p:cNvSpPr>
          <p:nvPr/>
        </p:nvSpPr>
        <p:spPr bwMode="auto">
          <a:xfrm>
            <a:off x="3818709" y="5070475"/>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033F0AA-D072-A24D-9E1E-119DD22FD5FF}"/>
              </a:ext>
            </a:extLst>
          </p:cNvPr>
          <p:cNvSpPr>
            <a:spLocks noGrp="1" noChangeArrowheads="1"/>
          </p:cNvSpPr>
          <p:nvPr>
            <p:ph type="title"/>
          </p:nvPr>
        </p:nvSpPr>
        <p:spPr>
          <a:xfrm>
            <a:off x="875211" y="121920"/>
            <a:ext cx="7772400" cy="822960"/>
          </a:xfrm>
        </p:spPr>
        <p:txBody>
          <a:bodyPr/>
          <a:lstStyle/>
          <a:p>
            <a:pPr eaLnBrk="1" hangingPunct="1"/>
            <a:r>
              <a:rPr lang="en-US" altLang="en-US" dirty="0"/>
              <a:t>UNION Implementation</a:t>
            </a:r>
          </a:p>
        </p:txBody>
      </p:sp>
      <p:sp>
        <p:nvSpPr>
          <p:cNvPr id="7171" name="Rectangle 3">
            <a:extLst>
              <a:ext uri="{FF2B5EF4-FFF2-40B4-BE49-F238E27FC236}">
                <a16:creationId xmlns:a16="http://schemas.microsoft.com/office/drawing/2014/main" id="{BAA65F49-5CC8-6040-8A1A-1CF674DDD1E2}"/>
              </a:ext>
            </a:extLst>
          </p:cNvPr>
          <p:cNvSpPr>
            <a:spLocks noGrp="1" noChangeArrowheads="1"/>
          </p:cNvSpPr>
          <p:nvPr>
            <p:ph type="body" idx="1"/>
          </p:nvPr>
        </p:nvSpPr>
        <p:spPr>
          <a:xfrm>
            <a:off x="947056" y="1066800"/>
            <a:ext cx="8001000" cy="5257800"/>
          </a:xfrm>
        </p:spPr>
        <p:txBody>
          <a:bodyPr>
            <a:normAutofit fontScale="92500" lnSpcReduction="10000"/>
          </a:bodyPr>
          <a:lstStyle/>
          <a:p>
            <a:pPr eaLnBrk="1" hangingPunct="1">
              <a:lnSpc>
                <a:spcPct val="90000"/>
              </a:lnSpc>
            </a:pPr>
            <a:r>
              <a:rPr lang="en-US" altLang="en-US" dirty="0"/>
              <a:t>A simple implementation: UNION(</a:t>
            </a:r>
            <a:r>
              <a:rPr lang="en-US" altLang="en-US" i="1" dirty="0" err="1"/>
              <a:t>x</a:t>
            </a:r>
            <a:r>
              <a:rPr lang="en-US" altLang="en-US" dirty="0" err="1"/>
              <a:t>,</a:t>
            </a:r>
            <a:r>
              <a:rPr lang="en-US" altLang="en-US" i="1" dirty="0" err="1"/>
              <a:t>y</a:t>
            </a:r>
            <a:r>
              <a:rPr lang="en-US" altLang="en-US" dirty="0"/>
              <a:t>) just appends </a:t>
            </a:r>
            <a:r>
              <a:rPr lang="en-US" altLang="en-US" i="1" dirty="0"/>
              <a:t>x</a:t>
            </a:r>
            <a:r>
              <a:rPr lang="en-US" altLang="en-US" dirty="0"/>
              <a:t> to the end of </a:t>
            </a:r>
            <a:r>
              <a:rPr lang="en-US" altLang="en-US" i="1" dirty="0"/>
              <a:t>y</a:t>
            </a:r>
            <a:r>
              <a:rPr lang="en-US" altLang="en-US" dirty="0"/>
              <a:t>, updates all back-to-representative pointers in </a:t>
            </a:r>
            <a:r>
              <a:rPr lang="en-US" altLang="en-US" i="1" dirty="0"/>
              <a:t>x</a:t>
            </a:r>
            <a:r>
              <a:rPr lang="en-US" altLang="en-US" dirty="0"/>
              <a:t> to the head of </a:t>
            </a:r>
            <a:r>
              <a:rPr lang="en-US" altLang="en-US" i="1" dirty="0"/>
              <a:t>y</a:t>
            </a:r>
            <a:r>
              <a:rPr lang="en-US" altLang="en-US" dirty="0"/>
              <a:t>.</a:t>
            </a:r>
          </a:p>
          <a:p>
            <a:pPr eaLnBrk="1" hangingPunct="1">
              <a:lnSpc>
                <a:spcPct val="90000"/>
              </a:lnSpc>
            </a:pPr>
            <a:r>
              <a:rPr lang="en-US" altLang="en-US" dirty="0"/>
              <a:t>Each UNION takes time linear in the </a:t>
            </a:r>
            <a:r>
              <a:rPr lang="en-US" altLang="en-US" i="1" dirty="0"/>
              <a:t>x</a:t>
            </a:r>
            <a:r>
              <a:rPr lang="en-US" altLang="en-US" dirty="0"/>
              <a:t>’s length.</a:t>
            </a:r>
          </a:p>
          <a:p>
            <a:pPr eaLnBrk="1" hangingPunct="1">
              <a:lnSpc>
                <a:spcPct val="90000"/>
              </a:lnSpc>
            </a:pPr>
            <a:r>
              <a:rPr lang="en-US" altLang="en-US" dirty="0"/>
              <a:t>Suppose </a:t>
            </a:r>
            <a:r>
              <a:rPr lang="en-US" altLang="en-US" i="1" dirty="0"/>
              <a:t>n</a:t>
            </a:r>
            <a:r>
              <a:rPr lang="en-US" altLang="en-US" dirty="0"/>
              <a:t> MAKE-SET(</a:t>
            </a:r>
            <a:r>
              <a:rPr lang="en-US" altLang="en-US" i="1" dirty="0"/>
              <a:t>x</a:t>
            </a:r>
            <a:r>
              <a:rPr lang="en-US" altLang="en-US" i="1" baseline="-25000" dirty="0"/>
              <a:t>i</a:t>
            </a:r>
            <a:r>
              <a:rPr lang="en-US" altLang="en-US" dirty="0"/>
              <a:t>) operations (</a:t>
            </a:r>
            <a:r>
              <a:rPr lang="en-US" altLang="en-US" i="1" dirty="0"/>
              <a:t>O</a:t>
            </a:r>
            <a:r>
              <a:rPr lang="en-US" altLang="en-US" dirty="0"/>
              <a:t>(1) each) followed by </a:t>
            </a:r>
            <a:r>
              <a:rPr lang="en-US" altLang="en-US" i="1" dirty="0"/>
              <a:t>n</a:t>
            </a:r>
            <a:r>
              <a:rPr lang="en-US" altLang="en-US" dirty="0"/>
              <a:t>-1 UNION</a:t>
            </a:r>
          </a:p>
          <a:p>
            <a:pPr lvl="1" eaLnBrk="1" hangingPunct="1">
              <a:lnSpc>
                <a:spcPct val="90000"/>
              </a:lnSpc>
            </a:pPr>
            <a:r>
              <a:rPr lang="en-US" altLang="en-US" dirty="0"/>
              <a:t> UNION(</a:t>
            </a:r>
            <a:r>
              <a:rPr lang="en-US" altLang="en-US" i="1" dirty="0"/>
              <a:t>x</a:t>
            </a:r>
            <a:r>
              <a:rPr lang="en-US" altLang="en-US" baseline="-25000" dirty="0"/>
              <a:t>1</a:t>
            </a:r>
            <a:r>
              <a:rPr lang="en-US" altLang="en-US" dirty="0"/>
              <a:t>, </a:t>
            </a:r>
            <a:r>
              <a:rPr lang="en-US" altLang="en-US" i="1" dirty="0"/>
              <a:t>x</a:t>
            </a:r>
            <a:r>
              <a:rPr lang="en-US" altLang="en-US" baseline="-25000" dirty="0"/>
              <a:t>2</a:t>
            </a:r>
            <a:r>
              <a:rPr lang="en-US" altLang="en-US" dirty="0"/>
              <a:t>), </a:t>
            </a:r>
            <a:r>
              <a:rPr lang="en-US" altLang="en-US" i="1" dirty="0"/>
              <a:t>O</a:t>
            </a:r>
            <a:r>
              <a:rPr lang="en-US" altLang="en-US" dirty="0"/>
              <a:t>(1), </a:t>
            </a:r>
          </a:p>
          <a:p>
            <a:pPr lvl="1" eaLnBrk="1" hangingPunct="1">
              <a:lnSpc>
                <a:spcPct val="90000"/>
              </a:lnSpc>
            </a:pPr>
            <a:r>
              <a:rPr lang="en-US" altLang="en-US" dirty="0"/>
              <a:t>UNION(</a:t>
            </a:r>
            <a:r>
              <a:rPr lang="en-US" altLang="en-US" i="1" dirty="0"/>
              <a:t>x</a:t>
            </a:r>
            <a:r>
              <a:rPr lang="en-US" altLang="en-US" baseline="-25000" dirty="0"/>
              <a:t>2</a:t>
            </a:r>
            <a:r>
              <a:rPr lang="en-US" altLang="en-US" dirty="0"/>
              <a:t>, </a:t>
            </a:r>
            <a:r>
              <a:rPr lang="en-US" altLang="en-US" i="1" dirty="0"/>
              <a:t>x</a:t>
            </a:r>
            <a:r>
              <a:rPr lang="en-US" altLang="en-US" baseline="-25000" dirty="0"/>
              <a:t>3</a:t>
            </a:r>
            <a:r>
              <a:rPr lang="en-US" altLang="en-US" dirty="0"/>
              <a:t>), </a:t>
            </a:r>
            <a:r>
              <a:rPr lang="en-US" altLang="en-US" i="1" dirty="0"/>
              <a:t>O</a:t>
            </a:r>
            <a:r>
              <a:rPr lang="en-US" altLang="en-US" dirty="0"/>
              <a:t>(2),</a:t>
            </a:r>
          </a:p>
          <a:p>
            <a:pPr lvl="1" eaLnBrk="1" hangingPunct="1">
              <a:lnSpc>
                <a:spcPct val="90000"/>
              </a:lnSpc>
            </a:pPr>
            <a:r>
              <a:rPr lang="en-US" altLang="en-US" dirty="0"/>
              <a:t>…..</a:t>
            </a:r>
          </a:p>
          <a:p>
            <a:pPr lvl="1" eaLnBrk="1" hangingPunct="1">
              <a:lnSpc>
                <a:spcPct val="90000"/>
              </a:lnSpc>
            </a:pPr>
            <a:r>
              <a:rPr lang="en-US" altLang="en-US" dirty="0"/>
              <a:t>UNION(</a:t>
            </a:r>
            <a:r>
              <a:rPr lang="en-US" altLang="en-US" i="1" dirty="0"/>
              <a:t>x</a:t>
            </a:r>
            <a:r>
              <a:rPr lang="en-US" altLang="en-US" i="1" baseline="-25000" dirty="0"/>
              <a:t>n-</a:t>
            </a:r>
            <a:r>
              <a:rPr lang="en-US" altLang="en-US" baseline="-25000" dirty="0"/>
              <a:t>1</a:t>
            </a:r>
            <a:r>
              <a:rPr lang="en-US" altLang="en-US" dirty="0"/>
              <a:t>, </a:t>
            </a:r>
            <a:r>
              <a:rPr lang="en-US" altLang="en-US" i="1" dirty="0" err="1"/>
              <a:t>x</a:t>
            </a:r>
            <a:r>
              <a:rPr lang="en-US" altLang="en-US" i="1" baseline="-25000" dirty="0" err="1"/>
              <a:t>n</a:t>
            </a:r>
            <a:r>
              <a:rPr lang="en-US" altLang="en-US" dirty="0"/>
              <a:t>), </a:t>
            </a:r>
            <a:r>
              <a:rPr lang="en-US" altLang="en-US" i="1" dirty="0"/>
              <a:t>O</a:t>
            </a:r>
            <a:r>
              <a:rPr lang="en-US" altLang="en-US" dirty="0"/>
              <a:t>(</a:t>
            </a:r>
            <a:r>
              <a:rPr lang="en-US" altLang="en-US" i="1" dirty="0"/>
              <a:t>n</a:t>
            </a:r>
            <a:r>
              <a:rPr lang="en-US" altLang="en-US" dirty="0"/>
              <a:t>-1)</a:t>
            </a:r>
          </a:p>
          <a:p>
            <a:pPr eaLnBrk="1" hangingPunct="1">
              <a:lnSpc>
                <a:spcPct val="90000"/>
              </a:lnSpc>
            </a:pPr>
            <a:r>
              <a:rPr lang="en-US" altLang="en-US" dirty="0"/>
              <a:t>The UNIONs cost 1+2+…+</a:t>
            </a:r>
            <a:r>
              <a:rPr lang="en-US" altLang="en-US" i="1" dirty="0"/>
              <a:t>n</a:t>
            </a:r>
            <a:r>
              <a:rPr lang="en-US" altLang="en-US" dirty="0"/>
              <a:t>-1=</a:t>
            </a:r>
            <a:r>
              <a:rPr lang="en-US" altLang="en-US" dirty="0">
                <a:sym typeface="Symbol" pitchFamily="2" charset="2"/>
              </a:rPr>
              <a:t></a:t>
            </a:r>
            <a:r>
              <a:rPr lang="en-US" altLang="en-US" dirty="0"/>
              <a:t>(</a:t>
            </a:r>
            <a:r>
              <a:rPr lang="en-US" altLang="en-US" i="1" dirty="0"/>
              <a:t>n</a:t>
            </a:r>
            <a:r>
              <a:rPr lang="en-US" altLang="en-US" baseline="30000" dirty="0"/>
              <a:t>2</a:t>
            </a:r>
            <a:r>
              <a:rPr lang="en-US" altLang="en-US" dirty="0"/>
              <a:t>)</a:t>
            </a:r>
          </a:p>
          <a:p>
            <a:pPr eaLnBrk="1" hangingPunct="1">
              <a:lnSpc>
                <a:spcPct val="90000"/>
              </a:lnSpc>
            </a:pPr>
            <a:r>
              <a:rPr lang="en-US" altLang="en-US" dirty="0"/>
              <a:t>So </a:t>
            </a:r>
            <a:r>
              <a:rPr lang="en-US" altLang="en-US" i="1" dirty="0"/>
              <a:t>n</a:t>
            </a:r>
            <a:r>
              <a:rPr lang="en-US" altLang="en-US" dirty="0"/>
              <a:t>-1 UNION operations cost </a:t>
            </a:r>
            <a:r>
              <a:rPr lang="en-US" altLang="en-US" dirty="0">
                <a:sym typeface="Symbol" pitchFamily="2" charset="2"/>
              </a:rPr>
              <a:t></a:t>
            </a:r>
            <a:r>
              <a:rPr lang="en-US" altLang="en-US" dirty="0"/>
              <a:t>(</a:t>
            </a:r>
            <a:r>
              <a:rPr lang="en-US" altLang="en-US" i="1" dirty="0"/>
              <a:t>n</a:t>
            </a:r>
            <a:r>
              <a:rPr lang="en-US" altLang="en-US" baseline="30000" dirty="0"/>
              <a:t>2</a:t>
            </a:r>
            <a:r>
              <a:rPr lang="en-US" altLang="en-US" dirty="0"/>
              <a:t>), average </a:t>
            </a:r>
            <a:r>
              <a:rPr lang="en-US" altLang="en-US" dirty="0">
                <a:sym typeface="Symbol" pitchFamily="2" charset="2"/>
              </a:rPr>
              <a:t></a:t>
            </a:r>
            <a:r>
              <a:rPr lang="en-US" altLang="en-US" dirty="0"/>
              <a:t>(</a:t>
            </a:r>
            <a:r>
              <a:rPr lang="en-US" altLang="en-US" i="1" dirty="0"/>
              <a:t>n</a:t>
            </a:r>
            <a:r>
              <a:rPr lang="en-US" altLang="en-US" dirty="0"/>
              <a:t>) each.</a:t>
            </a:r>
          </a:p>
          <a:p>
            <a:pPr eaLnBrk="1" hangingPunct="1">
              <a:lnSpc>
                <a:spcPct val="90000"/>
              </a:lnSpc>
            </a:pPr>
            <a:r>
              <a:rPr lang="en-US" altLang="en-US" dirty="0"/>
              <a:t>Not good!! How to solve it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B7ECBBD6-7BC2-4FE1-8812-4F5A8AA19916}"/>
              </a:ext>
            </a:extLst>
          </p:cNvPr>
          <p:cNvSpPr>
            <a:spLocks noGrp="1" noChangeArrowheads="1"/>
          </p:cNvSpPr>
          <p:nvPr>
            <p:ph type="title"/>
          </p:nvPr>
        </p:nvSpPr>
        <p:spPr>
          <a:xfrm>
            <a:off x="838200" y="0"/>
            <a:ext cx="10515600" cy="875846"/>
          </a:xfrm>
        </p:spPr>
        <p:txBody>
          <a:bodyPr/>
          <a:lstStyle/>
          <a:p>
            <a:pPr eaLnBrk="1" hangingPunct="1"/>
            <a:r>
              <a:rPr lang="en-US" altLang="en-US" dirty="0">
                <a:ea typeface="ＭＳ Ｐゴシック" panose="020B0600070205080204" pitchFamily="34" charset="-128"/>
              </a:rPr>
              <a:t>Disjoint Sets with Trees</a:t>
            </a:r>
          </a:p>
        </p:txBody>
      </p:sp>
      <p:sp>
        <p:nvSpPr>
          <p:cNvPr id="23556" name="Rectangle 3">
            <a:extLst>
              <a:ext uri="{FF2B5EF4-FFF2-40B4-BE49-F238E27FC236}">
                <a16:creationId xmlns:a16="http://schemas.microsoft.com/office/drawing/2014/main" id="{B075C712-0BAF-4441-9E23-50FDFF6357CA}"/>
              </a:ext>
            </a:extLst>
          </p:cNvPr>
          <p:cNvSpPr>
            <a:spLocks noGrp="1" noChangeArrowheads="1"/>
          </p:cNvSpPr>
          <p:nvPr>
            <p:ph type="body" idx="1"/>
          </p:nvPr>
        </p:nvSpPr>
        <p:spPr>
          <a:xfrm>
            <a:off x="838200" y="1284015"/>
            <a:ext cx="8229600" cy="4525962"/>
          </a:xfrm>
        </p:spPr>
        <p:txBody>
          <a:bodyPr/>
          <a:lstStyle/>
          <a:p>
            <a:pPr eaLnBrk="1" hangingPunct="1"/>
            <a:r>
              <a:rPr lang="en-US" altLang="en-US" dirty="0">
                <a:ea typeface="ＭＳ Ｐゴシック" panose="020B0600070205080204" pitchFamily="34" charset="-128"/>
              </a:rPr>
              <a:t>Observation: </a:t>
            </a:r>
            <a:r>
              <a:rPr lang="en-US" altLang="en-US" i="1" dirty="0">
                <a:ea typeface="ＭＳ Ｐゴシック" panose="020B0600070205080204" pitchFamily="34" charset="-128"/>
              </a:rPr>
              <a:t>trees</a:t>
            </a:r>
            <a:r>
              <a:rPr lang="en-US" altLang="en-US" dirty="0">
                <a:ea typeface="ＭＳ Ｐゴシック" panose="020B0600070205080204" pitchFamily="34" charset="-128"/>
              </a:rPr>
              <a:t> let us find many elements given one root (i.e. representative)…</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Idea: if we </a:t>
            </a:r>
            <a:r>
              <a:rPr lang="en-US" altLang="en-US" i="1" dirty="0">
                <a:ea typeface="ＭＳ Ｐゴシック" panose="020B0600070205080204" pitchFamily="34" charset="-128"/>
              </a:rPr>
              <a:t>reverse</a:t>
            </a:r>
            <a:r>
              <a:rPr lang="en-US" altLang="en-US" dirty="0">
                <a:ea typeface="ＭＳ Ｐゴシック" panose="020B0600070205080204" pitchFamily="34" charset="-128"/>
              </a:rPr>
              <a:t> the pointers (make them point up from child to parent), we can find a single root from many elements…</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Idea: Use one tree for each subset.  The name of the class is the tree root.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6E5AD3BD-0BA6-4FFE-A7D5-834D43363BF8}"/>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Root-directed Tree for Disjoint Sets</a:t>
            </a:r>
          </a:p>
        </p:txBody>
      </p:sp>
      <p:sp>
        <p:nvSpPr>
          <p:cNvPr id="27652" name="Oval 3">
            <a:extLst>
              <a:ext uri="{FF2B5EF4-FFF2-40B4-BE49-F238E27FC236}">
                <a16:creationId xmlns:a16="http://schemas.microsoft.com/office/drawing/2014/main" id="{41A8BBBA-5447-438E-ABCD-ADC0BD35CA2E}"/>
              </a:ext>
            </a:extLst>
          </p:cNvPr>
          <p:cNvSpPr>
            <a:spLocks noChangeArrowheads="1"/>
          </p:cNvSpPr>
          <p:nvPr/>
        </p:nvSpPr>
        <p:spPr bwMode="auto">
          <a:xfrm>
            <a:off x="38862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27653" name="Oval 4">
            <a:extLst>
              <a:ext uri="{FF2B5EF4-FFF2-40B4-BE49-F238E27FC236}">
                <a16:creationId xmlns:a16="http://schemas.microsoft.com/office/drawing/2014/main" id="{DDCB88DB-2517-4D26-B5D1-CC2FD58F9713}"/>
              </a:ext>
            </a:extLst>
          </p:cNvPr>
          <p:cNvSpPr>
            <a:spLocks noChangeArrowheads="1"/>
          </p:cNvSpPr>
          <p:nvPr/>
        </p:nvSpPr>
        <p:spPr bwMode="auto">
          <a:xfrm>
            <a:off x="47244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27654" name="Oval 5">
            <a:extLst>
              <a:ext uri="{FF2B5EF4-FFF2-40B4-BE49-F238E27FC236}">
                <a16:creationId xmlns:a16="http://schemas.microsoft.com/office/drawing/2014/main" id="{DFCC4B93-B005-4AF7-9017-C94A4DD56823}"/>
              </a:ext>
            </a:extLst>
          </p:cNvPr>
          <p:cNvSpPr>
            <a:spLocks noChangeArrowheads="1"/>
          </p:cNvSpPr>
          <p:nvPr/>
        </p:nvSpPr>
        <p:spPr bwMode="auto">
          <a:xfrm>
            <a:off x="55626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27655" name="Oval 6">
            <a:extLst>
              <a:ext uri="{FF2B5EF4-FFF2-40B4-BE49-F238E27FC236}">
                <a16:creationId xmlns:a16="http://schemas.microsoft.com/office/drawing/2014/main" id="{1672BEDD-A02A-4E50-9139-C1C729C83183}"/>
              </a:ext>
            </a:extLst>
          </p:cNvPr>
          <p:cNvSpPr>
            <a:spLocks noChangeArrowheads="1"/>
          </p:cNvSpPr>
          <p:nvPr/>
        </p:nvSpPr>
        <p:spPr bwMode="auto">
          <a:xfrm>
            <a:off x="64008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27656" name="Oval 7">
            <a:extLst>
              <a:ext uri="{FF2B5EF4-FFF2-40B4-BE49-F238E27FC236}">
                <a16:creationId xmlns:a16="http://schemas.microsoft.com/office/drawing/2014/main" id="{6C710C20-D950-42E0-B57A-C7B0630E6C7C}"/>
              </a:ext>
            </a:extLst>
          </p:cNvPr>
          <p:cNvSpPr>
            <a:spLocks noChangeArrowheads="1"/>
          </p:cNvSpPr>
          <p:nvPr/>
        </p:nvSpPr>
        <p:spPr bwMode="auto">
          <a:xfrm>
            <a:off x="72390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27657" name="Oval 8">
            <a:extLst>
              <a:ext uri="{FF2B5EF4-FFF2-40B4-BE49-F238E27FC236}">
                <a16:creationId xmlns:a16="http://schemas.microsoft.com/office/drawing/2014/main" id="{71A13D01-8C8A-471B-82B2-7520B1555D5A}"/>
              </a:ext>
            </a:extLst>
          </p:cNvPr>
          <p:cNvSpPr>
            <a:spLocks noChangeArrowheads="1"/>
          </p:cNvSpPr>
          <p:nvPr/>
        </p:nvSpPr>
        <p:spPr bwMode="auto">
          <a:xfrm>
            <a:off x="81534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27658" name="Oval 9">
            <a:extLst>
              <a:ext uri="{FF2B5EF4-FFF2-40B4-BE49-F238E27FC236}">
                <a16:creationId xmlns:a16="http://schemas.microsoft.com/office/drawing/2014/main" id="{32AED63B-698D-4146-A8E5-FFD849ED78BA}"/>
              </a:ext>
            </a:extLst>
          </p:cNvPr>
          <p:cNvSpPr>
            <a:spLocks noChangeArrowheads="1"/>
          </p:cNvSpPr>
          <p:nvPr/>
        </p:nvSpPr>
        <p:spPr bwMode="auto">
          <a:xfrm>
            <a:off x="9067800" y="205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27659" name="Text Box 10">
            <a:extLst>
              <a:ext uri="{FF2B5EF4-FFF2-40B4-BE49-F238E27FC236}">
                <a16:creationId xmlns:a16="http://schemas.microsoft.com/office/drawing/2014/main" id="{EA50A935-5802-4649-99E3-E4B9454C8939}"/>
              </a:ext>
            </a:extLst>
          </p:cNvPr>
          <p:cNvSpPr txBox="1">
            <a:spLocks noChangeArrowheads="1"/>
          </p:cNvSpPr>
          <p:nvPr/>
        </p:nvSpPr>
        <p:spPr bwMode="auto">
          <a:xfrm>
            <a:off x="2041526" y="2020888"/>
            <a:ext cx="1336675" cy="400050"/>
          </a:xfrm>
          <a:prstGeom prst="rect">
            <a:avLst/>
          </a:prstGeom>
          <a:noFill/>
          <a:ln w="9525">
            <a:noFill/>
            <a:miter lim="800000"/>
            <a:headEnd/>
            <a:tailEnd/>
          </a:ln>
        </p:spPr>
        <p:txBody>
          <a:bodyPr wrap="none">
            <a:spAutoFit/>
          </a:bodyPr>
          <a:lstStyle/>
          <a:p>
            <a:pPr>
              <a:defRPr/>
            </a:pPr>
            <a:r>
              <a:rPr lang="en-US" sz="2000" dirty="0">
                <a:ea typeface="ＭＳ Ｐゴシック" charset="-128"/>
                <a:cs typeface="ＭＳ Ｐゴシック" charset="-128"/>
              </a:rPr>
              <a:t>Initial state</a:t>
            </a:r>
          </a:p>
        </p:txBody>
      </p:sp>
      <p:sp>
        <p:nvSpPr>
          <p:cNvPr id="27660" name="Oval 11">
            <a:extLst>
              <a:ext uri="{FF2B5EF4-FFF2-40B4-BE49-F238E27FC236}">
                <a16:creationId xmlns:a16="http://schemas.microsoft.com/office/drawing/2014/main" id="{73F0D922-7F2B-45C0-B056-EF654C07564E}"/>
              </a:ext>
            </a:extLst>
          </p:cNvPr>
          <p:cNvSpPr>
            <a:spLocks noChangeArrowheads="1"/>
          </p:cNvSpPr>
          <p:nvPr/>
        </p:nvSpPr>
        <p:spPr bwMode="auto">
          <a:xfrm>
            <a:off x="4267200" y="3352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27661" name="Oval 12">
            <a:extLst>
              <a:ext uri="{FF2B5EF4-FFF2-40B4-BE49-F238E27FC236}">
                <a16:creationId xmlns:a16="http://schemas.microsoft.com/office/drawing/2014/main" id="{937615FE-86E1-472C-A26D-F6BBF8A23396}"/>
              </a:ext>
            </a:extLst>
          </p:cNvPr>
          <p:cNvSpPr>
            <a:spLocks noChangeArrowheads="1"/>
          </p:cNvSpPr>
          <p:nvPr/>
        </p:nvSpPr>
        <p:spPr bwMode="auto">
          <a:xfrm>
            <a:off x="4572000" y="4267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27662" name="Oval 13">
            <a:extLst>
              <a:ext uri="{FF2B5EF4-FFF2-40B4-BE49-F238E27FC236}">
                <a16:creationId xmlns:a16="http://schemas.microsoft.com/office/drawing/2014/main" id="{55003D86-0477-46EF-BDE3-BC707BA5B460}"/>
              </a:ext>
            </a:extLst>
          </p:cNvPr>
          <p:cNvSpPr>
            <a:spLocks noChangeArrowheads="1"/>
          </p:cNvSpPr>
          <p:nvPr/>
        </p:nvSpPr>
        <p:spPr bwMode="auto">
          <a:xfrm>
            <a:off x="6172200" y="3352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27663" name="Oval 14">
            <a:extLst>
              <a:ext uri="{FF2B5EF4-FFF2-40B4-BE49-F238E27FC236}">
                <a16:creationId xmlns:a16="http://schemas.microsoft.com/office/drawing/2014/main" id="{3FC236D8-822B-4796-8C15-5EA17423A164}"/>
              </a:ext>
            </a:extLst>
          </p:cNvPr>
          <p:cNvSpPr>
            <a:spLocks noChangeArrowheads="1"/>
          </p:cNvSpPr>
          <p:nvPr/>
        </p:nvSpPr>
        <p:spPr bwMode="auto">
          <a:xfrm>
            <a:off x="8763000" y="4267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27664" name="Oval 15">
            <a:extLst>
              <a:ext uri="{FF2B5EF4-FFF2-40B4-BE49-F238E27FC236}">
                <a16:creationId xmlns:a16="http://schemas.microsoft.com/office/drawing/2014/main" id="{48566ECB-5994-41B9-9669-F13B30DFB04D}"/>
              </a:ext>
            </a:extLst>
          </p:cNvPr>
          <p:cNvSpPr>
            <a:spLocks noChangeArrowheads="1"/>
          </p:cNvSpPr>
          <p:nvPr/>
        </p:nvSpPr>
        <p:spPr bwMode="auto">
          <a:xfrm>
            <a:off x="7772400" y="4267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27665" name="Oval 16">
            <a:extLst>
              <a:ext uri="{FF2B5EF4-FFF2-40B4-BE49-F238E27FC236}">
                <a16:creationId xmlns:a16="http://schemas.microsoft.com/office/drawing/2014/main" id="{25F9B04C-9A38-40CB-80C1-E100C1F88973}"/>
              </a:ext>
            </a:extLst>
          </p:cNvPr>
          <p:cNvSpPr>
            <a:spLocks noChangeArrowheads="1"/>
          </p:cNvSpPr>
          <p:nvPr/>
        </p:nvSpPr>
        <p:spPr bwMode="auto">
          <a:xfrm>
            <a:off x="7391400" y="51816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27666" name="Oval 17">
            <a:extLst>
              <a:ext uri="{FF2B5EF4-FFF2-40B4-BE49-F238E27FC236}">
                <a16:creationId xmlns:a16="http://schemas.microsoft.com/office/drawing/2014/main" id="{0EE31562-CA17-41DD-9CD6-ECEA5ACA1F90}"/>
              </a:ext>
            </a:extLst>
          </p:cNvPr>
          <p:cNvSpPr>
            <a:spLocks noChangeArrowheads="1"/>
          </p:cNvSpPr>
          <p:nvPr/>
        </p:nvSpPr>
        <p:spPr bwMode="auto">
          <a:xfrm>
            <a:off x="8229600" y="3352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24595" name="Line 18">
            <a:extLst>
              <a:ext uri="{FF2B5EF4-FFF2-40B4-BE49-F238E27FC236}">
                <a16:creationId xmlns:a16="http://schemas.microsoft.com/office/drawing/2014/main" id="{45B50FD0-A7E3-4975-A2A1-6D01A47DBBF1}"/>
              </a:ext>
            </a:extLst>
          </p:cNvPr>
          <p:cNvSpPr>
            <a:spLocks noChangeShapeType="1"/>
          </p:cNvSpPr>
          <p:nvPr/>
        </p:nvSpPr>
        <p:spPr bwMode="auto">
          <a:xfrm flipH="1" flipV="1">
            <a:off x="4572000" y="37338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6" name="Line 19">
            <a:extLst>
              <a:ext uri="{FF2B5EF4-FFF2-40B4-BE49-F238E27FC236}">
                <a16:creationId xmlns:a16="http://schemas.microsoft.com/office/drawing/2014/main" id="{8D70F211-E457-4AF5-AC3B-4B09BA230ECF}"/>
              </a:ext>
            </a:extLst>
          </p:cNvPr>
          <p:cNvSpPr>
            <a:spLocks noChangeShapeType="1"/>
          </p:cNvSpPr>
          <p:nvPr/>
        </p:nvSpPr>
        <p:spPr bwMode="auto">
          <a:xfrm flipV="1">
            <a:off x="8077200" y="37338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7" name="Line 20">
            <a:extLst>
              <a:ext uri="{FF2B5EF4-FFF2-40B4-BE49-F238E27FC236}">
                <a16:creationId xmlns:a16="http://schemas.microsoft.com/office/drawing/2014/main" id="{845F8226-76E8-4281-B8F9-6E0C81FD69C2}"/>
              </a:ext>
            </a:extLst>
          </p:cNvPr>
          <p:cNvSpPr>
            <a:spLocks noChangeShapeType="1"/>
          </p:cNvSpPr>
          <p:nvPr/>
        </p:nvSpPr>
        <p:spPr bwMode="auto">
          <a:xfrm flipH="1" flipV="1">
            <a:off x="8610600" y="36576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8" name="Line 21">
            <a:extLst>
              <a:ext uri="{FF2B5EF4-FFF2-40B4-BE49-F238E27FC236}">
                <a16:creationId xmlns:a16="http://schemas.microsoft.com/office/drawing/2014/main" id="{57DE114A-29C1-45BB-A8ED-9DB18DF06837}"/>
              </a:ext>
            </a:extLst>
          </p:cNvPr>
          <p:cNvSpPr>
            <a:spLocks noChangeShapeType="1"/>
          </p:cNvSpPr>
          <p:nvPr/>
        </p:nvSpPr>
        <p:spPr bwMode="auto">
          <a:xfrm flipV="1">
            <a:off x="7696200" y="46482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1" name="Text Box 22">
            <a:extLst>
              <a:ext uri="{FF2B5EF4-FFF2-40B4-BE49-F238E27FC236}">
                <a16:creationId xmlns:a16="http://schemas.microsoft.com/office/drawing/2014/main" id="{8A2C115F-00F9-4C96-9527-035336958464}"/>
              </a:ext>
            </a:extLst>
          </p:cNvPr>
          <p:cNvSpPr txBox="1">
            <a:spLocks noChangeArrowheads="1"/>
          </p:cNvSpPr>
          <p:nvPr/>
        </p:nvSpPr>
        <p:spPr bwMode="auto">
          <a:xfrm>
            <a:off x="2041526" y="3316289"/>
            <a:ext cx="1539875" cy="708025"/>
          </a:xfrm>
          <a:prstGeom prst="rect">
            <a:avLst/>
          </a:prstGeom>
          <a:noFill/>
          <a:ln w="9525">
            <a:noFill/>
            <a:miter lim="800000"/>
            <a:headEnd/>
            <a:tailEnd/>
          </a:ln>
        </p:spPr>
        <p:txBody>
          <a:bodyPr wrap="none">
            <a:spAutoFit/>
          </a:bodyPr>
          <a:lstStyle/>
          <a:p>
            <a:pPr>
              <a:defRPr/>
            </a:pPr>
            <a:r>
              <a:rPr lang="en-US" sz="2000" dirty="0">
                <a:ea typeface="ＭＳ Ｐゴシック" charset="-128"/>
                <a:cs typeface="ＭＳ Ｐゴシック" charset="-128"/>
              </a:rPr>
              <a:t>Intermediate</a:t>
            </a:r>
          </a:p>
          <a:p>
            <a:pPr>
              <a:defRPr/>
            </a:pPr>
            <a:r>
              <a:rPr lang="en-US" sz="2000" dirty="0">
                <a:ea typeface="ＭＳ Ｐゴシック" charset="-128"/>
                <a:cs typeface="ＭＳ Ｐゴシック" charset="-128"/>
              </a:rPr>
              <a:t>state</a:t>
            </a:r>
          </a:p>
        </p:txBody>
      </p:sp>
      <p:sp>
        <p:nvSpPr>
          <p:cNvPr id="27672" name="Text Box 23">
            <a:extLst>
              <a:ext uri="{FF2B5EF4-FFF2-40B4-BE49-F238E27FC236}">
                <a16:creationId xmlns:a16="http://schemas.microsoft.com/office/drawing/2014/main" id="{EB3FF943-8CDE-4CD9-9059-3BD46D9FFBA2}"/>
              </a:ext>
            </a:extLst>
          </p:cNvPr>
          <p:cNvSpPr txBox="1">
            <a:spLocks noChangeArrowheads="1"/>
          </p:cNvSpPr>
          <p:nvPr/>
        </p:nvSpPr>
        <p:spPr bwMode="auto">
          <a:xfrm>
            <a:off x="2041525" y="5040313"/>
            <a:ext cx="3582988" cy="400050"/>
          </a:xfrm>
          <a:prstGeom prst="rect">
            <a:avLst/>
          </a:prstGeom>
          <a:noFill/>
          <a:ln w="9525">
            <a:noFill/>
            <a:miter lim="800000"/>
            <a:headEnd/>
            <a:tailEnd/>
          </a:ln>
        </p:spPr>
        <p:txBody>
          <a:bodyPr wrap="none">
            <a:spAutoFit/>
          </a:bodyPr>
          <a:lstStyle/>
          <a:p>
            <a:pPr>
              <a:defRPr/>
            </a:pPr>
            <a:r>
              <a:rPr lang="en-US" sz="2000" dirty="0">
                <a:ea typeface="ＭＳ Ｐゴシック" charset="-128"/>
                <a:cs typeface="ＭＳ Ｐゴシック" charset="-128"/>
              </a:rPr>
              <a:t>Roots are the names of each set.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 name="Group 83"/>
          <p:cNvGrpSpPr>
            <a:grpSpLocks/>
          </p:cNvGrpSpPr>
          <p:nvPr/>
        </p:nvGrpSpPr>
        <p:grpSpPr bwMode="auto">
          <a:xfrm>
            <a:off x="990600" y="3200400"/>
            <a:ext cx="4572000" cy="3124200"/>
            <a:chOff x="240" y="912"/>
            <a:chExt cx="2880" cy="1968"/>
          </a:xfrm>
          <a:noFill/>
        </p:grpSpPr>
        <p:sp>
          <p:nvSpPr>
            <p:cNvPr id="139" name="Oval 5"/>
            <p:cNvSpPr>
              <a:spLocks noChangeArrowheads="1"/>
            </p:cNvSpPr>
            <p:nvPr/>
          </p:nvSpPr>
          <p:spPr bwMode="auto">
            <a:xfrm>
              <a:off x="1296"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 name="Text Box 6"/>
            <p:cNvSpPr txBox="1">
              <a:spLocks noChangeArrowheads="1"/>
            </p:cNvSpPr>
            <p:nvPr/>
          </p:nvSpPr>
          <p:spPr bwMode="auto">
            <a:xfrm>
              <a:off x="1344"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4</a:t>
              </a:r>
            </a:p>
          </p:txBody>
        </p:sp>
        <p:sp>
          <p:nvSpPr>
            <p:cNvPr id="141" name="Oval 7"/>
            <p:cNvSpPr>
              <a:spLocks noChangeArrowheads="1"/>
            </p:cNvSpPr>
            <p:nvPr/>
          </p:nvSpPr>
          <p:spPr bwMode="auto">
            <a:xfrm>
              <a:off x="432" y="216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 name="Text Box 8"/>
            <p:cNvSpPr txBox="1">
              <a:spLocks noChangeArrowheads="1"/>
            </p:cNvSpPr>
            <p:nvPr/>
          </p:nvSpPr>
          <p:spPr bwMode="auto">
            <a:xfrm>
              <a:off x="480" y="2160"/>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a:t>
              </a:r>
            </a:p>
          </p:txBody>
        </p:sp>
        <p:sp>
          <p:nvSpPr>
            <p:cNvPr id="143" name="Oval 9"/>
            <p:cNvSpPr>
              <a:spLocks noChangeArrowheads="1"/>
            </p:cNvSpPr>
            <p:nvPr/>
          </p:nvSpPr>
          <p:spPr bwMode="auto">
            <a:xfrm>
              <a:off x="720" y="1776"/>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 name="Text Box 10"/>
            <p:cNvSpPr txBox="1">
              <a:spLocks noChangeArrowheads="1"/>
            </p:cNvSpPr>
            <p:nvPr/>
          </p:nvSpPr>
          <p:spPr bwMode="auto">
            <a:xfrm>
              <a:off x="768" y="1776"/>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9</a:t>
              </a:r>
            </a:p>
          </p:txBody>
        </p:sp>
        <p:sp>
          <p:nvSpPr>
            <p:cNvPr id="145" name="Oval 11"/>
            <p:cNvSpPr>
              <a:spLocks noChangeArrowheads="1"/>
            </p:cNvSpPr>
            <p:nvPr/>
          </p:nvSpPr>
          <p:spPr bwMode="auto">
            <a:xfrm>
              <a:off x="192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 name="Oval 12"/>
            <p:cNvSpPr>
              <a:spLocks noChangeArrowheads="1"/>
            </p:cNvSpPr>
            <p:nvPr/>
          </p:nvSpPr>
          <p:spPr bwMode="auto">
            <a:xfrm>
              <a:off x="264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 name="Text Box 13"/>
            <p:cNvSpPr txBox="1">
              <a:spLocks noChangeArrowheads="1"/>
            </p:cNvSpPr>
            <p:nvPr/>
          </p:nvSpPr>
          <p:spPr bwMode="auto">
            <a:xfrm>
              <a:off x="2640" y="1920"/>
              <a:ext cx="480"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30</a:t>
              </a:r>
            </a:p>
          </p:txBody>
        </p:sp>
        <p:sp>
          <p:nvSpPr>
            <p:cNvPr id="148" name="Oval 14"/>
            <p:cNvSpPr>
              <a:spLocks noChangeArrowheads="1"/>
            </p:cNvSpPr>
            <p:nvPr/>
          </p:nvSpPr>
          <p:spPr bwMode="auto">
            <a:xfrm>
              <a:off x="2160"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 name="Text Box 15"/>
            <p:cNvSpPr txBox="1">
              <a:spLocks noChangeArrowheads="1"/>
            </p:cNvSpPr>
            <p:nvPr/>
          </p:nvSpPr>
          <p:spPr bwMode="auto">
            <a:xfrm>
              <a:off x="2208"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5</a:t>
              </a:r>
            </a:p>
          </p:txBody>
        </p:sp>
        <p:sp>
          <p:nvSpPr>
            <p:cNvPr id="150" name="Oval 16"/>
            <p:cNvSpPr>
              <a:spLocks noChangeArrowheads="1"/>
            </p:cNvSpPr>
            <p:nvPr/>
          </p:nvSpPr>
          <p:spPr bwMode="auto">
            <a:xfrm>
              <a:off x="1824" y="91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1" name="Text Box 17"/>
            <p:cNvSpPr txBox="1">
              <a:spLocks noChangeArrowheads="1"/>
            </p:cNvSpPr>
            <p:nvPr/>
          </p:nvSpPr>
          <p:spPr bwMode="auto">
            <a:xfrm>
              <a:off x="1824" y="912"/>
              <a:ext cx="336"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13</a:t>
              </a:r>
            </a:p>
          </p:txBody>
        </p:sp>
        <p:sp>
          <p:nvSpPr>
            <p:cNvPr id="152" name="Line 18"/>
            <p:cNvSpPr>
              <a:spLocks noChangeShapeType="1"/>
            </p:cNvSpPr>
            <p:nvPr/>
          </p:nvSpPr>
          <p:spPr bwMode="auto">
            <a:xfrm flipH="1">
              <a:off x="1488" y="1104"/>
              <a:ext cx="336" cy="240"/>
            </a:xfrm>
            <a:prstGeom prst="line">
              <a:avLst/>
            </a:prstGeom>
            <a:grpFill/>
            <a:ln w="38100">
              <a:solidFill>
                <a:schemeClr val="tx1"/>
              </a:solidFill>
              <a:round/>
              <a:headEnd type="triangle" w="med" len="me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 name="Line 19"/>
            <p:cNvSpPr>
              <a:spLocks noChangeShapeType="1"/>
            </p:cNvSpPr>
            <p:nvPr/>
          </p:nvSpPr>
          <p:spPr bwMode="auto">
            <a:xfrm flipH="1">
              <a:off x="912" y="1536"/>
              <a:ext cx="384" cy="240"/>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 name="Line 20"/>
            <p:cNvSpPr>
              <a:spLocks noChangeShapeType="1"/>
            </p:cNvSpPr>
            <p:nvPr/>
          </p:nvSpPr>
          <p:spPr bwMode="auto">
            <a:xfrm>
              <a:off x="2064" y="1152"/>
              <a:ext cx="192" cy="192"/>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 name="Line 21"/>
            <p:cNvSpPr>
              <a:spLocks noChangeShapeType="1"/>
            </p:cNvSpPr>
            <p:nvPr/>
          </p:nvSpPr>
          <p:spPr bwMode="auto">
            <a:xfrm flipH="1">
              <a:off x="624" y="2016"/>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Line 22"/>
            <p:cNvSpPr>
              <a:spLocks noChangeShapeType="1"/>
            </p:cNvSpPr>
            <p:nvPr/>
          </p:nvSpPr>
          <p:spPr bwMode="auto">
            <a:xfrm flipH="1">
              <a:off x="2064" y="1632"/>
              <a:ext cx="192" cy="288"/>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Line 23"/>
            <p:cNvSpPr>
              <a:spLocks noChangeShapeType="1"/>
            </p:cNvSpPr>
            <p:nvPr/>
          </p:nvSpPr>
          <p:spPr bwMode="auto">
            <a:xfrm>
              <a:off x="2400" y="1584"/>
              <a:ext cx="288" cy="38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 name="Text Box 24"/>
            <p:cNvSpPr txBox="1">
              <a:spLocks noChangeArrowheads="1"/>
            </p:cNvSpPr>
            <p:nvPr/>
          </p:nvSpPr>
          <p:spPr bwMode="auto">
            <a:xfrm>
              <a:off x="1920" y="1920"/>
              <a:ext cx="43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11</a:t>
              </a:r>
            </a:p>
          </p:txBody>
        </p:sp>
        <p:sp>
          <p:nvSpPr>
            <p:cNvPr id="159" name="Oval 48"/>
            <p:cNvSpPr>
              <a:spLocks noChangeArrowheads="1"/>
            </p:cNvSpPr>
            <p:nvPr/>
          </p:nvSpPr>
          <p:spPr bwMode="auto">
            <a:xfrm>
              <a:off x="240" y="259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 name="Text Box 49"/>
            <p:cNvSpPr txBox="1">
              <a:spLocks noChangeArrowheads="1"/>
            </p:cNvSpPr>
            <p:nvPr/>
          </p:nvSpPr>
          <p:spPr bwMode="auto">
            <a:xfrm>
              <a:off x="288" y="2592"/>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a:t>
              </a:r>
            </a:p>
          </p:txBody>
        </p:sp>
        <p:sp>
          <p:nvSpPr>
            <p:cNvPr id="161" name="Line 50"/>
            <p:cNvSpPr>
              <a:spLocks noChangeShapeType="1"/>
            </p:cNvSpPr>
            <p:nvPr/>
          </p:nvSpPr>
          <p:spPr bwMode="auto">
            <a:xfrm flipH="1">
              <a:off x="432" y="2448"/>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2" name="Group 84"/>
          <p:cNvGrpSpPr>
            <a:grpSpLocks/>
          </p:cNvGrpSpPr>
          <p:nvPr/>
        </p:nvGrpSpPr>
        <p:grpSpPr bwMode="auto">
          <a:xfrm>
            <a:off x="7086600" y="2971800"/>
            <a:ext cx="3200400" cy="3429000"/>
            <a:chOff x="3168" y="816"/>
            <a:chExt cx="2016" cy="2160"/>
          </a:xfrm>
        </p:grpSpPr>
        <p:sp>
          <p:nvSpPr>
            <p:cNvPr id="163" name="Oval 27"/>
            <p:cNvSpPr>
              <a:spLocks noChangeArrowheads="1"/>
            </p:cNvSpPr>
            <p:nvPr/>
          </p:nvSpPr>
          <p:spPr bwMode="auto">
            <a:xfrm>
              <a:off x="3936" y="816"/>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 name="Text Box 28"/>
            <p:cNvSpPr txBox="1">
              <a:spLocks noChangeArrowheads="1"/>
            </p:cNvSpPr>
            <p:nvPr/>
          </p:nvSpPr>
          <p:spPr bwMode="auto">
            <a:xfrm>
              <a:off x="3984" y="816"/>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7</a:t>
              </a:r>
            </a:p>
          </p:txBody>
        </p:sp>
        <p:sp>
          <p:nvSpPr>
            <p:cNvPr id="165" name="Oval 31"/>
            <p:cNvSpPr>
              <a:spLocks noChangeArrowheads="1"/>
            </p:cNvSpPr>
            <p:nvPr/>
          </p:nvSpPr>
          <p:spPr bwMode="auto">
            <a:xfrm>
              <a:off x="316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 name="Text Box 32"/>
            <p:cNvSpPr txBox="1">
              <a:spLocks noChangeArrowheads="1"/>
            </p:cNvSpPr>
            <p:nvPr/>
          </p:nvSpPr>
          <p:spPr bwMode="auto">
            <a:xfrm>
              <a:off x="321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8</a:t>
              </a:r>
            </a:p>
          </p:txBody>
        </p:sp>
        <p:sp>
          <p:nvSpPr>
            <p:cNvPr id="167" name="Oval 33"/>
            <p:cNvSpPr>
              <a:spLocks noChangeArrowheads="1"/>
            </p:cNvSpPr>
            <p:nvPr/>
          </p:nvSpPr>
          <p:spPr bwMode="auto">
            <a:xfrm>
              <a:off x="364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 name="Text Box 34"/>
            <p:cNvSpPr txBox="1">
              <a:spLocks noChangeArrowheads="1"/>
            </p:cNvSpPr>
            <p:nvPr/>
          </p:nvSpPr>
          <p:spPr bwMode="auto">
            <a:xfrm>
              <a:off x="3696" y="139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a:t>
              </a:r>
            </a:p>
          </p:txBody>
        </p:sp>
        <p:sp>
          <p:nvSpPr>
            <p:cNvPr id="169" name="Oval 35"/>
            <p:cNvSpPr>
              <a:spLocks noChangeArrowheads="1"/>
            </p:cNvSpPr>
            <p:nvPr/>
          </p:nvSpPr>
          <p:spPr bwMode="auto">
            <a:xfrm>
              <a:off x="412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0" name="Text Box 36"/>
            <p:cNvSpPr txBox="1">
              <a:spLocks noChangeArrowheads="1"/>
            </p:cNvSpPr>
            <p:nvPr/>
          </p:nvSpPr>
          <p:spPr bwMode="auto">
            <a:xfrm>
              <a:off x="4128" y="1392"/>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22</a:t>
              </a:r>
            </a:p>
          </p:txBody>
        </p:sp>
        <p:sp>
          <p:nvSpPr>
            <p:cNvPr id="171" name="Oval 37"/>
            <p:cNvSpPr>
              <a:spLocks noChangeArrowheads="1"/>
            </p:cNvSpPr>
            <p:nvPr/>
          </p:nvSpPr>
          <p:spPr bwMode="auto">
            <a:xfrm>
              <a:off x="460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 name="Text Box 38"/>
            <p:cNvSpPr txBox="1">
              <a:spLocks noChangeArrowheads="1"/>
            </p:cNvSpPr>
            <p:nvPr/>
          </p:nvSpPr>
          <p:spPr bwMode="auto">
            <a:xfrm>
              <a:off x="465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6</a:t>
              </a:r>
            </a:p>
          </p:txBody>
        </p:sp>
        <p:sp>
          <p:nvSpPr>
            <p:cNvPr id="173" name="Line 42"/>
            <p:cNvSpPr>
              <a:spLocks noChangeShapeType="1"/>
            </p:cNvSpPr>
            <p:nvPr/>
          </p:nvSpPr>
          <p:spPr bwMode="auto">
            <a:xfrm flipH="1">
              <a:off x="3360" y="1056"/>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 name="Line 43"/>
            <p:cNvSpPr>
              <a:spLocks noChangeShapeType="1"/>
            </p:cNvSpPr>
            <p:nvPr/>
          </p:nvSpPr>
          <p:spPr bwMode="auto">
            <a:xfrm flipH="1">
              <a:off x="3888" y="1104"/>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 name="Line 44"/>
            <p:cNvSpPr>
              <a:spLocks noChangeShapeType="1"/>
            </p:cNvSpPr>
            <p:nvPr/>
          </p:nvSpPr>
          <p:spPr bwMode="auto">
            <a:xfrm>
              <a:off x="4128" y="1104"/>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 name="Line 45"/>
            <p:cNvSpPr>
              <a:spLocks noChangeShapeType="1"/>
            </p:cNvSpPr>
            <p:nvPr/>
          </p:nvSpPr>
          <p:spPr bwMode="auto">
            <a:xfrm>
              <a:off x="4224" y="1008"/>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Line 46"/>
            <p:cNvSpPr>
              <a:spLocks noChangeShapeType="1"/>
            </p:cNvSpPr>
            <p:nvPr/>
          </p:nvSpPr>
          <p:spPr bwMode="auto">
            <a:xfrm>
              <a:off x="4176" y="1056"/>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 name="Oval 66"/>
            <p:cNvSpPr>
              <a:spLocks noChangeArrowheads="1"/>
            </p:cNvSpPr>
            <p:nvPr/>
          </p:nvSpPr>
          <p:spPr bwMode="auto">
            <a:xfrm>
              <a:off x="4176" y="211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9" name="Text Box 67"/>
            <p:cNvSpPr txBox="1">
              <a:spLocks noChangeArrowheads="1"/>
            </p:cNvSpPr>
            <p:nvPr/>
          </p:nvSpPr>
          <p:spPr bwMode="auto">
            <a:xfrm>
              <a:off x="4128" y="211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10</a:t>
              </a:r>
            </a:p>
          </p:txBody>
        </p:sp>
        <p:sp>
          <p:nvSpPr>
            <p:cNvPr id="180" name="Oval 68"/>
            <p:cNvSpPr>
              <a:spLocks noChangeArrowheads="1"/>
            </p:cNvSpPr>
            <p:nvPr/>
          </p:nvSpPr>
          <p:spPr bwMode="auto">
            <a:xfrm>
              <a:off x="340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 name="Text Box 69"/>
            <p:cNvSpPr txBox="1">
              <a:spLocks noChangeArrowheads="1"/>
            </p:cNvSpPr>
            <p:nvPr/>
          </p:nvSpPr>
          <p:spPr bwMode="auto">
            <a:xfrm>
              <a:off x="340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20</a:t>
              </a:r>
            </a:p>
          </p:txBody>
        </p:sp>
        <p:sp>
          <p:nvSpPr>
            <p:cNvPr id="182" name="Oval 70"/>
            <p:cNvSpPr>
              <a:spLocks noChangeArrowheads="1"/>
            </p:cNvSpPr>
            <p:nvPr/>
          </p:nvSpPr>
          <p:spPr bwMode="auto">
            <a:xfrm>
              <a:off x="388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 name="Text Box 71"/>
            <p:cNvSpPr txBox="1">
              <a:spLocks noChangeArrowheads="1"/>
            </p:cNvSpPr>
            <p:nvPr/>
          </p:nvSpPr>
          <p:spPr bwMode="auto">
            <a:xfrm>
              <a:off x="388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16</a:t>
              </a:r>
            </a:p>
          </p:txBody>
        </p:sp>
        <p:sp>
          <p:nvSpPr>
            <p:cNvPr id="184" name="Oval 72"/>
            <p:cNvSpPr>
              <a:spLocks noChangeArrowheads="1"/>
            </p:cNvSpPr>
            <p:nvPr/>
          </p:nvSpPr>
          <p:spPr bwMode="auto">
            <a:xfrm>
              <a:off x="436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5" name="Text Box 73"/>
            <p:cNvSpPr txBox="1">
              <a:spLocks noChangeArrowheads="1"/>
            </p:cNvSpPr>
            <p:nvPr/>
          </p:nvSpPr>
          <p:spPr bwMode="auto">
            <a:xfrm>
              <a:off x="4368" y="2688"/>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14</a:t>
              </a:r>
            </a:p>
          </p:txBody>
        </p:sp>
        <p:sp>
          <p:nvSpPr>
            <p:cNvPr id="186" name="Oval 74"/>
            <p:cNvSpPr>
              <a:spLocks noChangeArrowheads="1"/>
            </p:cNvSpPr>
            <p:nvPr/>
          </p:nvSpPr>
          <p:spPr bwMode="auto">
            <a:xfrm>
              <a:off x="484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 name="Text Box 75"/>
            <p:cNvSpPr txBox="1">
              <a:spLocks noChangeArrowheads="1"/>
            </p:cNvSpPr>
            <p:nvPr/>
          </p:nvSpPr>
          <p:spPr bwMode="auto">
            <a:xfrm>
              <a:off x="4848" y="2688"/>
              <a:ext cx="33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12</a:t>
              </a:r>
            </a:p>
          </p:txBody>
        </p:sp>
        <p:sp>
          <p:nvSpPr>
            <p:cNvPr id="188" name="Line 76"/>
            <p:cNvSpPr>
              <a:spLocks noChangeShapeType="1"/>
            </p:cNvSpPr>
            <p:nvPr/>
          </p:nvSpPr>
          <p:spPr bwMode="auto">
            <a:xfrm flipH="1">
              <a:off x="3600" y="2352"/>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9" name="Line 77"/>
            <p:cNvSpPr>
              <a:spLocks noChangeShapeType="1"/>
            </p:cNvSpPr>
            <p:nvPr/>
          </p:nvSpPr>
          <p:spPr bwMode="auto">
            <a:xfrm flipH="1">
              <a:off x="4128" y="2400"/>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0" name="Line 78"/>
            <p:cNvSpPr>
              <a:spLocks noChangeShapeType="1"/>
            </p:cNvSpPr>
            <p:nvPr/>
          </p:nvSpPr>
          <p:spPr bwMode="auto">
            <a:xfrm>
              <a:off x="4368" y="2400"/>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 name="Line 79"/>
            <p:cNvSpPr>
              <a:spLocks noChangeShapeType="1"/>
            </p:cNvSpPr>
            <p:nvPr/>
          </p:nvSpPr>
          <p:spPr bwMode="auto">
            <a:xfrm>
              <a:off x="4464" y="2304"/>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 name="Line 80"/>
            <p:cNvSpPr>
              <a:spLocks noChangeShapeType="1"/>
            </p:cNvSpPr>
            <p:nvPr/>
          </p:nvSpPr>
          <p:spPr bwMode="auto">
            <a:xfrm>
              <a:off x="4416" y="2352"/>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3" name="Line 82"/>
            <p:cNvSpPr>
              <a:spLocks noChangeShapeType="1"/>
            </p:cNvSpPr>
            <p:nvPr/>
          </p:nvSpPr>
          <p:spPr bwMode="auto">
            <a:xfrm>
              <a:off x="4320" y="1680"/>
              <a:ext cx="0" cy="432"/>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altLang="en-US" sz="4000" dirty="0"/>
              <a:t>Root-Directed Trees</a:t>
            </a:r>
            <a:endParaRPr lang="en-US" sz="4000" b="1" dirty="0"/>
          </a:p>
        </p:txBody>
      </p:sp>
      <p:sp>
        <p:nvSpPr>
          <p:cNvPr id="3" name="TextBox 2"/>
          <p:cNvSpPr txBox="1"/>
          <p:nvPr/>
        </p:nvSpPr>
        <p:spPr>
          <a:xfrm>
            <a:off x="914400" y="1497450"/>
            <a:ext cx="10134600" cy="1169551"/>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altLang="en-US" sz="2000" dirty="0"/>
              <a:t>Union-Find structure can be represented by trees with parent pointers.</a:t>
            </a:r>
          </a:p>
          <a:p>
            <a:pPr marL="285750" indent="-285750">
              <a:spcBef>
                <a:spcPts val="1200"/>
              </a:spcBef>
              <a:buFont typeface="Arial" panose="020B0604020202020204" pitchFamily="34" charset="0"/>
              <a:buChar char="•"/>
            </a:pPr>
            <a:r>
              <a:rPr lang="en-US" altLang="en-US" sz="2000" dirty="0"/>
              <a:t>The root of the tree is called the </a:t>
            </a:r>
            <a:r>
              <a:rPr lang="en-US" altLang="en-US" sz="2000" b="1" dirty="0">
                <a:solidFill>
                  <a:srgbClr val="FFC000"/>
                </a:solidFill>
              </a:rPr>
              <a:t>Representative</a:t>
            </a:r>
            <a:r>
              <a:rPr lang="en-US" altLang="en-US" sz="2000" dirty="0"/>
              <a:t> of the tree (class).</a:t>
            </a:r>
            <a:br>
              <a:rPr lang="en-US" altLang="en-US" sz="2000" dirty="0"/>
            </a:br>
            <a:endParaRPr lang="en-US" sz="2000" dirty="0"/>
          </a:p>
        </p:txBody>
      </p:sp>
      <p:sp>
        <p:nvSpPr>
          <p:cNvPr id="62" name="Line 60"/>
          <p:cNvSpPr>
            <a:spLocks noChangeShapeType="1"/>
          </p:cNvSpPr>
          <p:nvPr/>
        </p:nvSpPr>
        <p:spPr bwMode="auto">
          <a:xfrm>
            <a:off x="2819400" y="3276600"/>
            <a:ext cx="723900" cy="76200"/>
          </a:xfrm>
          <a:prstGeom prst="line">
            <a:avLst/>
          </a:prstGeom>
          <a:noFill/>
          <a:ln w="57150">
            <a:solidFill>
              <a:srgbClr val="C00000"/>
            </a:solidFill>
            <a:round/>
            <a:headEnd type="none" w="sm" len="sm"/>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60"/>
          <p:cNvSpPr>
            <a:spLocks noChangeShapeType="1"/>
          </p:cNvSpPr>
          <p:nvPr/>
        </p:nvSpPr>
        <p:spPr bwMode="auto">
          <a:xfrm flipH="1">
            <a:off x="8763000" y="2895600"/>
            <a:ext cx="381000" cy="228600"/>
          </a:xfrm>
          <a:prstGeom prst="line">
            <a:avLst/>
          </a:prstGeom>
          <a:noFill/>
          <a:ln w="57150">
            <a:solidFill>
              <a:srgbClr val="C00000"/>
            </a:solidFill>
            <a:round/>
            <a:headEnd type="none" w="sm" len="sm"/>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Rectangle 3"/>
          <p:cNvSpPr/>
          <p:nvPr/>
        </p:nvSpPr>
        <p:spPr>
          <a:xfrm>
            <a:off x="670240" y="3009900"/>
            <a:ext cx="2088520" cy="369332"/>
          </a:xfrm>
          <a:prstGeom prst="rect">
            <a:avLst/>
          </a:prstGeom>
        </p:spPr>
        <p:txBody>
          <a:bodyPr wrap="none">
            <a:spAutoFit/>
          </a:bodyPr>
          <a:lstStyle/>
          <a:p>
            <a:r>
              <a:rPr lang="en-US" altLang="en-US" b="1" dirty="0">
                <a:solidFill>
                  <a:schemeClr val="hlink"/>
                </a:solidFill>
              </a:rPr>
              <a:t>Representative= 13</a:t>
            </a:r>
          </a:p>
        </p:txBody>
      </p:sp>
      <p:sp>
        <p:nvSpPr>
          <p:cNvPr id="65" name="Rectangle 64"/>
          <p:cNvSpPr/>
          <p:nvPr/>
        </p:nvSpPr>
        <p:spPr>
          <a:xfrm>
            <a:off x="9067801" y="2678668"/>
            <a:ext cx="1980349" cy="369332"/>
          </a:xfrm>
          <a:prstGeom prst="rect">
            <a:avLst/>
          </a:prstGeom>
        </p:spPr>
        <p:txBody>
          <a:bodyPr wrap="none">
            <a:spAutoFit/>
          </a:bodyPr>
          <a:lstStyle/>
          <a:p>
            <a:pPr algn="ctr"/>
            <a:r>
              <a:rPr lang="en-US" altLang="en-US" b="1" dirty="0">
                <a:solidFill>
                  <a:schemeClr val="hlink"/>
                </a:solidFill>
              </a:rPr>
              <a:t>Representative= 7</a:t>
            </a:r>
          </a:p>
        </p:txBody>
      </p:sp>
    </p:spTree>
    <p:extLst>
      <p:ext uri="{BB962C8B-B14F-4D97-AF65-F5344CB8AC3E}">
        <p14:creationId xmlns:p14="http://schemas.microsoft.com/office/powerpoint/2010/main" val="259421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8"/>
                                        </p:tgtEl>
                                        <p:attrNameLst>
                                          <p:attrName>style.visibility</p:attrName>
                                        </p:attrNameLst>
                                      </p:cBhvr>
                                      <p:to>
                                        <p:strVal val="visible"/>
                                      </p:to>
                                    </p:set>
                                    <p:anim calcmode="lin" valueType="num">
                                      <p:cBhvr additive="base">
                                        <p:cTn id="15" dur="500" fill="hold"/>
                                        <p:tgtEl>
                                          <p:spTgt spid="138"/>
                                        </p:tgtEl>
                                        <p:attrNameLst>
                                          <p:attrName>ppt_x</p:attrName>
                                        </p:attrNameLst>
                                      </p:cBhvr>
                                      <p:tavLst>
                                        <p:tav tm="0">
                                          <p:val>
                                            <p:strVal val="#ppt_x"/>
                                          </p:val>
                                        </p:tav>
                                        <p:tav tm="100000">
                                          <p:val>
                                            <p:strVal val="#ppt_x"/>
                                          </p:val>
                                        </p:tav>
                                      </p:tavLst>
                                    </p:anim>
                                    <p:anim calcmode="lin" valueType="num">
                                      <p:cBhvr additive="base">
                                        <p:cTn id="16" dur="500" fill="hold"/>
                                        <p:tgtEl>
                                          <p:spTgt spid="13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500" fill="hold"/>
                                        <p:tgtEl>
                                          <p:spTgt spid="65"/>
                                        </p:tgtEl>
                                        <p:attrNameLst>
                                          <p:attrName>ppt_x</p:attrName>
                                        </p:attrNameLst>
                                      </p:cBhvr>
                                      <p:tavLst>
                                        <p:tav tm="0">
                                          <p:val>
                                            <p:strVal val="#ppt_x"/>
                                          </p:val>
                                        </p:tav>
                                        <p:tav tm="100000">
                                          <p:val>
                                            <p:strVal val="#ppt_x"/>
                                          </p:val>
                                        </p:tav>
                                      </p:tavLst>
                                    </p:anim>
                                    <p:anim calcmode="lin" valueType="num">
                                      <p:cBhvr additive="base">
                                        <p:cTn id="22" dur="500" fill="hold"/>
                                        <p:tgtEl>
                                          <p:spTgt spid="6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additive="base">
                                        <p:cTn id="25" dur="500" fill="hold"/>
                                        <p:tgtEl>
                                          <p:spTgt spid="63"/>
                                        </p:tgtEl>
                                        <p:attrNameLst>
                                          <p:attrName>ppt_x</p:attrName>
                                        </p:attrNameLst>
                                      </p:cBhvr>
                                      <p:tavLst>
                                        <p:tav tm="0">
                                          <p:val>
                                            <p:strVal val="#ppt_x"/>
                                          </p:val>
                                        </p:tav>
                                        <p:tav tm="100000">
                                          <p:val>
                                            <p:strVal val="#ppt_x"/>
                                          </p:val>
                                        </p:tav>
                                      </p:tavLst>
                                    </p:anim>
                                    <p:anim calcmode="lin" valueType="num">
                                      <p:cBhvr additive="base">
                                        <p:cTn id="26" dur="500" fill="hold"/>
                                        <p:tgtEl>
                                          <p:spTgt spid="6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2"/>
                                        </p:tgtEl>
                                        <p:attrNameLst>
                                          <p:attrName>style.visibility</p:attrName>
                                        </p:attrNameLst>
                                      </p:cBhvr>
                                      <p:to>
                                        <p:strVal val="visible"/>
                                      </p:to>
                                    </p:set>
                                    <p:anim calcmode="lin" valueType="num">
                                      <p:cBhvr additive="base">
                                        <p:cTn id="29" dur="500" fill="hold"/>
                                        <p:tgtEl>
                                          <p:spTgt spid="162"/>
                                        </p:tgtEl>
                                        <p:attrNameLst>
                                          <p:attrName>ppt_x</p:attrName>
                                        </p:attrNameLst>
                                      </p:cBhvr>
                                      <p:tavLst>
                                        <p:tav tm="0">
                                          <p:val>
                                            <p:strVal val="#ppt_x"/>
                                          </p:val>
                                        </p:tav>
                                        <p:tav tm="100000">
                                          <p:val>
                                            <p:strVal val="#ppt_x"/>
                                          </p:val>
                                        </p:tav>
                                      </p:tavLst>
                                    </p:anim>
                                    <p:anim calcmode="lin" valueType="num">
                                      <p:cBhvr additive="base">
                                        <p:cTn id="30"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4" grpId="0"/>
      <p:bldP spid="6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3"/>
          <p:cNvSpPr txBox="1">
            <a:spLocks noChangeArrowheads="1"/>
          </p:cNvSpPr>
          <p:nvPr/>
        </p:nvSpPr>
        <p:spPr>
          <a:xfrm>
            <a:off x="838200" y="1600200"/>
            <a:ext cx="7772400" cy="4495800"/>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altLang="en-US" dirty="0">
                <a:solidFill>
                  <a:schemeClr val="hlink"/>
                </a:solidFill>
              </a:rPr>
              <a:t>Union(</a:t>
            </a:r>
            <a:r>
              <a:rPr lang="en-US" altLang="en-US" dirty="0" err="1">
                <a:solidFill>
                  <a:schemeClr val="hlink"/>
                </a:solidFill>
              </a:rPr>
              <a:t>i,j</a:t>
            </a:r>
            <a:r>
              <a:rPr lang="en-US" altLang="en-US" dirty="0">
                <a:solidFill>
                  <a:schemeClr val="hlink"/>
                </a:solidFill>
              </a:rPr>
              <a:t>) : </a:t>
            </a:r>
            <a:r>
              <a:rPr lang="en-US" altLang="en-US" dirty="0" err="1">
                <a:solidFill>
                  <a:schemeClr val="hlink"/>
                </a:solidFill>
              </a:rPr>
              <a:t>i</a:t>
            </a:r>
            <a:r>
              <a:rPr lang="en-US" altLang="en-US" dirty="0">
                <a:solidFill>
                  <a:schemeClr val="hlink"/>
                </a:solidFill>
              </a:rPr>
              <a:t> </a:t>
            </a:r>
            <a:r>
              <a:rPr lang="en-US" altLang="en-US" dirty="0"/>
              <a:t>and </a:t>
            </a:r>
            <a:r>
              <a:rPr lang="en-US" altLang="en-US" dirty="0">
                <a:solidFill>
                  <a:schemeClr val="hlink"/>
                </a:solidFill>
              </a:rPr>
              <a:t>j</a:t>
            </a:r>
            <a:r>
              <a:rPr lang="en-US" altLang="en-US" dirty="0"/>
              <a:t> are the roots of two different trees, </a:t>
            </a:r>
            <a:r>
              <a:rPr lang="en-US" altLang="en-US" dirty="0" err="1">
                <a:solidFill>
                  <a:schemeClr val="hlink"/>
                </a:solidFill>
              </a:rPr>
              <a:t>i</a:t>
            </a:r>
            <a:r>
              <a:rPr lang="en-US" altLang="en-US" dirty="0">
                <a:solidFill>
                  <a:schemeClr val="hlink"/>
                </a:solidFill>
              </a:rPr>
              <a:t> != j</a:t>
            </a:r>
            <a:r>
              <a:rPr lang="en-US" altLang="en-US" dirty="0"/>
              <a:t>.</a:t>
            </a:r>
          </a:p>
          <a:p>
            <a:r>
              <a:rPr lang="en-US" altLang="en-US" dirty="0"/>
              <a:t>To unite the trees, make one tree a subtree of the other.</a:t>
            </a:r>
          </a:p>
          <a:p>
            <a:r>
              <a:rPr lang="en-US" altLang="en-US" dirty="0"/>
              <a:t>Time Complexity of Union operation is </a:t>
            </a:r>
            <a:r>
              <a:rPr lang="en-US" altLang="en-US" dirty="0">
                <a:solidFill>
                  <a:schemeClr val="hlink"/>
                </a:solidFill>
              </a:rPr>
              <a:t>O(1)</a:t>
            </a:r>
          </a:p>
          <a:p>
            <a:pPr marL="0" indent="0">
              <a:buNone/>
            </a:pPr>
            <a:endParaRPr lang="en-US" altLang="en-US" dirty="0">
              <a:solidFill>
                <a:schemeClr val="hlink"/>
              </a:solidFill>
            </a:endParaRPr>
          </a:p>
          <a:p>
            <a:pPr marL="0" indent="0">
              <a:buNone/>
            </a:pPr>
            <a:endParaRPr lang="en-US" altLang="en-US" dirty="0">
              <a:solidFill>
                <a:schemeClr val="hlink"/>
              </a:solidFill>
            </a:endParaRPr>
          </a:p>
          <a:p>
            <a:pPr marL="0" indent="0">
              <a:buNone/>
            </a:pPr>
            <a:r>
              <a:rPr lang="en-US" altLang="en-US" dirty="0"/>
              <a:t> </a:t>
            </a:r>
          </a:p>
        </p:txBody>
      </p:sp>
      <p:sp>
        <p:nvSpPr>
          <p:cNvPr id="123"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altLang="en-US" sz="4000" dirty="0"/>
              <a:t>Union Operation</a:t>
            </a:r>
            <a:endParaRPr lang="en-US" sz="4000" b="1" dirty="0"/>
          </a:p>
        </p:txBody>
      </p:sp>
      <p:sp>
        <p:nvSpPr>
          <p:cNvPr id="4" name="Oval 4">
            <a:extLst>
              <a:ext uri="{FF2B5EF4-FFF2-40B4-BE49-F238E27FC236}">
                <a16:creationId xmlns:a16="http://schemas.microsoft.com/office/drawing/2014/main" id="{BE7685E0-BC05-BF45-BF0F-CD41C703FD89}"/>
              </a:ext>
            </a:extLst>
          </p:cNvPr>
          <p:cNvSpPr>
            <a:spLocks noChangeArrowheads="1"/>
          </p:cNvSpPr>
          <p:nvPr/>
        </p:nvSpPr>
        <p:spPr bwMode="auto">
          <a:xfrm>
            <a:off x="3345873" y="41355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5" name="Oval 5">
            <a:extLst>
              <a:ext uri="{FF2B5EF4-FFF2-40B4-BE49-F238E27FC236}">
                <a16:creationId xmlns:a16="http://schemas.microsoft.com/office/drawing/2014/main" id="{D00657C4-F102-6F43-AB4C-FD70304A4220}"/>
              </a:ext>
            </a:extLst>
          </p:cNvPr>
          <p:cNvSpPr>
            <a:spLocks noChangeArrowheads="1"/>
          </p:cNvSpPr>
          <p:nvPr/>
        </p:nvSpPr>
        <p:spPr bwMode="auto">
          <a:xfrm>
            <a:off x="3650673" y="50499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6" name="Oval 6">
            <a:extLst>
              <a:ext uri="{FF2B5EF4-FFF2-40B4-BE49-F238E27FC236}">
                <a16:creationId xmlns:a16="http://schemas.microsoft.com/office/drawing/2014/main" id="{DA010B2B-DECF-6949-A5F3-1DF38E357903}"/>
              </a:ext>
            </a:extLst>
          </p:cNvPr>
          <p:cNvSpPr>
            <a:spLocks noChangeArrowheads="1"/>
          </p:cNvSpPr>
          <p:nvPr/>
        </p:nvSpPr>
        <p:spPr bwMode="auto">
          <a:xfrm>
            <a:off x="5250873" y="41355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7" name="Oval 7">
            <a:extLst>
              <a:ext uri="{FF2B5EF4-FFF2-40B4-BE49-F238E27FC236}">
                <a16:creationId xmlns:a16="http://schemas.microsoft.com/office/drawing/2014/main" id="{A314CBF6-17B2-4546-A7B4-F86EEA3D9B3A}"/>
              </a:ext>
            </a:extLst>
          </p:cNvPr>
          <p:cNvSpPr>
            <a:spLocks noChangeArrowheads="1"/>
          </p:cNvSpPr>
          <p:nvPr/>
        </p:nvSpPr>
        <p:spPr bwMode="auto">
          <a:xfrm>
            <a:off x="7841673" y="50499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8" name="Oval 8">
            <a:extLst>
              <a:ext uri="{FF2B5EF4-FFF2-40B4-BE49-F238E27FC236}">
                <a16:creationId xmlns:a16="http://schemas.microsoft.com/office/drawing/2014/main" id="{BEA33873-5686-CD4E-BB7C-2DF1F0BA8853}"/>
              </a:ext>
            </a:extLst>
          </p:cNvPr>
          <p:cNvSpPr>
            <a:spLocks noChangeArrowheads="1"/>
          </p:cNvSpPr>
          <p:nvPr/>
        </p:nvSpPr>
        <p:spPr bwMode="auto">
          <a:xfrm>
            <a:off x="6851073" y="50499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9" name="Oval 9">
            <a:extLst>
              <a:ext uri="{FF2B5EF4-FFF2-40B4-BE49-F238E27FC236}">
                <a16:creationId xmlns:a16="http://schemas.microsoft.com/office/drawing/2014/main" id="{5CFAEFBB-AC9E-5745-9AE0-F56A18278249}"/>
              </a:ext>
            </a:extLst>
          </p:cNvPr>
          <p:cNvSpPr>
            <a:spLocks noChangeArrowheads="1"/>
          </p:cNvSpPr>
          <p:nvPr/>
        </p:nvSpPr>
        <p:spPr bwMode="auto">
          <a:xfrm>
            <a:off x="6470073" y="59643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10" name="Oval 10">
            <a:extLst>
              <a:ext uri="{FF2B5EF4-FFF2-40B4-BE49-F238E27FC236}">
                <a16:creationId xmlns:a16="http://schemas.microsoft.com/office/drawing/2014/main" id="{EAAE2DD8-7D1B-9145-B1F7-B17DCC5F28ED}"/>
              </a:ext>
            </a:extLst>
          </p:cNvPr>
          <p:cNvSpPr>
            <a:spLocks noChangeArrowheads="1"/>
          </p:cNvSpPr>
          <p:nvPr/>
        </p:nvSpPr>
        <p:spPr bwMode="auto">
          <a:xfrm>
            <a:off x="7308273" y="4135582"/>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11" name="Line 11">
            <a:extLst>
              <a:ext uri="{FF2B5EF4-FFF2-40B4-BE49-F238E27FC236}">
                <a16:creationId xmlns:a16="http://schemas.microsoft.com/office/drawing/2014/main" id="{15107B51-01EC-4B40-8EE8-4A683391A5EB}"/>
              </a:ext>
            </a:extLst>
          </p:cNvPr>
          <p:cNvSpPr>
            <a:spLocks noChangeShapeType="1"/>
          </p:cNvSpPr>
          <p:nvPr/>
        </p:nvSpPr>
        <p:spPr bwMode="auto">
          <a:xfrm flipH="1" flipV="1">
            <a:off x="3650673" y="4516582"/>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a:extLst>
              <a:ext uri="{FF2B5EF4-FFF2-40B4-BE49-F238E27FC236}">
                <a16:creationId xmlns:a16="http://schemas.microsoft.com/office/drawing/2014/main" id="{E9D490B1-913E-7047-A4B9-5CB8F25DAFBD}"/>
              </a:ext>
            </a:extLst>
          </p:cNvPr>
          <p:cNvSpPr>
            <a:spLocks noChangeShapeType="1"/>
          </p:cNvSpPr>
          <p:nvPr/>
        </p:nvSpPr>
        <p:spPr bwMode="auto">
          <a:xfrm flipV="1">
            <a:off x="7155873" y="4516582"/>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a:extLst>
              <a:ext uri="{FF2B5EF4-FFF2-40B4-BE49-F238E27FC236}">
                <a16:creationId xmlns:a16="http://schemas.microsoft.com/office/drawing/2014/main" id="{EF724946-1775-A142-8AA5-FABD14850203}"/>
              </a:ext>
            </a:extLst>
          </p:cNvPr>
          <p:cNvSpPr>
            <a:spLocks noChangeShapeType="1"/>
          </p:cNvSpPr>
          <p:nvPr/>
        </p:nvSpPr>
        <p:spPr bwMode="auto">
          <a:xfrm flipH="1" flipV="1">
            <a:off x="7689273" y="4440382"/>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a:extLst>
              <a:ext uri="{FF2B5EF4-FFF2-40B4-BE49-F238E27FC236}">
                <a16:creationId xmlns:a16="http://schemas.microsoft.com/office/drawing/2014/main" id="{9D85D7F7-B9E1-6346-94D6-18FD4E33C805}"/>
              </a:ext>
            </a:extLst>
          </p:cNvPr>
          <p:cNvSpPr>
            <a:spLocks noChangeShapeType="1"/>
          </p:cNvSpPr>
          <p:nvPr/>
        </p:nvSpPr>
        <p:spPr bwMode="auto">
          <a:xfrm flipV="1">
            <a:off x="6774873" y="5430982"/>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Freeform 15">
            <a:extLst>
              <a:ext uri="{FF2B5EF4-FFF2-40B4-BE49-F238E27FC236}">
                <a16:creationId xmlns:a16="http://schemas.microsoft.com/office/drawing/2014/main" id="{F4558622-B525-DB4B-A726-A630D0F6185B}"/>
              </a:ext>
            </a:extLst>
          </p:cNvPr>
          <p:cNvSpPr>
            <a:spLocks/>
          </p:cNvSpPr>
          <p:nvPr/>
        </p:nvSpPr>
        <p:spPr bwMode="auto">
          <a:xfrm>
            <a:off x="3618923" y="3652983"/>
            <a:ext cx="3797300" cy="506413"/>
          </a:xfrm>
          <a:custGeom>
            <a:avLst/>
            <a:gdLst>
              <a:gd name="T0" fmla="*/ 0 w 2392"/>
              <a:gd name="T1" fmla="*/ 783770161 h 319"/>
              <a:gd name="T2" fmla="*/ 156249688 w 2392"/>
              <a:gd name="T3" fmla="*/ 624999367 h 319"/>
              <a:gd name="T4" fmla="*/ 234373738 w 2392"/>
              <a:gd name="T5" fmla="*/ 567036510 h 319"/>
              <a:gd name="T6" fmla="*/ 294857488 w 2392"/>
              <a:gd name="T7" fmla="*/ 529233335 h 319"/>
              <a:gd name="T8" fmla="*/ 471268425 w 2392"/>
              <a:gd name="T9" fmla="*/ 390625398 h 319"/>
              <a:gd name="T10" fmla="*/ 1098788125 w 2392"/>
              <a:gd name="T11" fmla="*/ 252015874 h 319"/>
              <a:gd name="T12" fmla="*/ 2081649063 w 2392"/>
              <a:gd name="T13" fmla="*/ 95766032 h 319"/>
              <a:gd name="T14" fmla="*/ 2147483647 w 2392"/>
              <a:gd name="T15" fmla="*/ 17641905 h 319"/>
              <a:gd name="T16" fmla="*/ 2147483647 w 2392"/>
              <a:gd name="T17" fmla="*/ 75604762 h 319"/>
              <a:gd name="T18" fmla="*/ 2147483647 w 2392"/>
              <a:gd name="T19" fmla="*/ 95766032 h 319"/>
              <a:gd name="T20" fmla="*/ 2147483647 w 2392"/>
              <a:gd name="T21" fmla="*/ 115927302 h 319"/>
              <a:gd name="T22" fmla="*/ 2147483647 w 2392"/>
              <a:gd name="T23" fmla="*/ 153730477 h 319"/>
              <a:gd name="T24" fmla="*/ 2147483647 w 2392"/>
              <a:gd name="T25" fmla="*/ 173891747 h 319"/>
              <a:gd name="T26" fmla="*/ 2147483647 w 2392"/>
              <a:gd name="T27" fmla="*/ 430947938 h 319"/>
              <a:gd name="T28" fmla="*/ 2147483647 w 2392"/>
              <a:gd name="T29" fmla="*/ 645160637 h 319"/>
              <a:gd name="T30" fmla="*/ 2147483647 w 2392"/>
              <a:gd name="T31" fmla="*/ 803931431 h 3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92"/>
              <a:gd name="T49" fmla="*/ 0 h 319"/>
              <a:gd name="T50" fmla="*/ 2392 w 2392"/>
              <a:gd name="T51" fmla="*/ 319 h 3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92" h="319">
                <a:moveTo>
                  <a:pt x="0" y="311"/>
                </a:moveTo>
                <a:cubicBezTo>
                  <a:pt x="27" y="293"/>
                  <a:pt x="38" y="269"/>
                  <a:pt x="62" y="248"/>
                </a:cubicBezTo>
                <a:cubicBezTo>
                  <a:pt x="72" y="240"/>
                  <a:pt x="82" y="232"/>
                  <a:pt x="93" y="225"/>
                </a:cubicBezTo>
                <a:cubicBezTo>
                  <a:pt x="101" y="220"/>
                  <a:pt x="110" y="216"/>
                  <a:pt x="117" y="210"/>
                </a:cubicBezTo>
                <a:cubicBezTo>
                  <a:pt x="147" y="185"/>
                  <a:pt x="140" y="171"/>
                  <a:pt x="187" y="155"/>
                </a:cubicBezTo>
                <a:cubicBezTo>
                  <a:pt x="268" y="127"/>
                  <a:pt x="352" y="114"/>
                  <a:pt x="436" y="100"/>
                </a:cubicBezTo>
                <a:cubicBezTo>
                  <a:pt x="567" y="78"/>
                  <a:pt x="694" y="53"/>
                  <a:pt x="826" y="38"/>
                </a:cubicBezTo>
                <a:cubicBezTo>
                  <a:pt x="920" y="14"/>
                  <a:pt x="1018" y="12"/>
                  <a:pt x="1114" y="7"/>
                </a:cubicBezTo>
                <a:cubicBezTo>
                  <a:pt x="1334" y="11"/>
                  <a:pt x="1517" y="0"/>
                  <a:pt x="1722" y="30"/>
                </a:cubicBezTo>
                <a:cubicBezTo>
                  <a:pt x="1730" y="33"/>
                  <a:pt x="1737" y="36"/>
                  <a:pt x="1745" y="38"/>
                </a:cubicBezTo>
                <a:cubicBezTo>
                  <a:pt x="1763" y="42"/>
                  <a:pt x="1782" y="41"/>
                  <a:pt x="1800" y="46"/>
                </a:cubicBezTo>
                <a:cubicBezTo>
                  <a:pt x="1811" y="49"/>
                  <a:pt x="1820" y="58"/>
                  <a:pt x="1831" y="61"/>
                </a:cubicBezTo>
                <a:cubicBezTo>
                  <a:pt x="1849" y="66"/>
                  <a:pt x="1868" y="66"/>
                  <a:pt x="1886" y="69"/>
                </a:cubicBezTo>
                <a:cubicBezTo>
                  <a:pt x="1971" y="98"/>
                  <a:pt x="2052" y="138"/>
                  <a:pt x="2135" y="171"/>
                </a:cubicBezTo>
                <a:cubicBezTo>
                  <a:pt x="2203" y="198"/>
                  <a:pt x="2275" y="217"/>
                  <a:pt x="2338" y="256"/>
                </a:cubicBezTo>
                <a:cubicBezTo>
                  <a:pt x="2353" y="281"/>
                  <a:pt x="2372" y="298"/>
                  <a:pt x="2392" y="319"/>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6" name="Text Box 16">
            <a:extLst>
              <a:ext uri="{FF2B5EF4-FFF2-40B4-BE49-F238E27FC236}">
                <a16:creationId xmlns:a16="http://schemas.microsoft.com/office/drawing/2014/main" id="{CAD14594-3574-E44A-A1C7-64D67ADCB124}"/>
              </a:ext>
            </a:extLst>
          </p:cNvPr>
          <p:cNvSpPr txBox="1">
            <a:spLocks noChangeArrowheads="1"/>
          </p:cNvSpPr>
          <p:nvPr/>
        </p:nvSpPr>
        <p:spPr bwMode="auto">
          <a:xfrm>
            <a:off x="7901999" y="3641870"/>
            <a:ext cx="1408113" cy="400050"/>
          </a:xfrm>
          <a:prstGeom prst="rect">
            <a:avLst/>
          </a:prstGeom>
          <a:noFill/>
          <a:ln w="9525">
            <a:noFill/>
            <a:miter lim="800000"/>
            <a:headEnd/>
            <a:tailEnd/>
          </a:ln>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latin typeface="Calibri" panose="020F0502020204030204" pitchFamily="34" charset="0"/>
              </a:rPr>
              <a:t> Union(1, 7)</a:t>
            </a:r>
          </a:p>
        </p:txBody>
      </p:sp>
    </p:spTree>
    <p:extLst>
      <p:ext uri="{BB962C8B-B14F-4D97-AF65-F5344CB8AC3E}">
        <p14:creationId xmlns:p14="http://schemas.microsoft.com/office/powerpoint/2010/main" val="205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85800" y="1828800"/>
            <a:ext cx="4572000" cy="3124200"/>
            <a:chOff x="240" y="912"/>
            <a:chExt cx="2880" cy="1968"/>
          </a:xfrm>
          <a:noFill/>
        </p:grpSpPr>
        <p:sp>
          <p:nvSpPr>
            <p:cNvPr id="3" name="Oval 5"/>
            <p:cNvSpPr>
              <a:spLocks noChangeArrowheads="1"/>
            </p:cNvSpPr>
            <p:nvPr/>
          </p:nvSpPr>
          <p:spPr bwMode="auto">
            <a:xfrm>
              <a:off x="1296"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 Box 6"/>
            <p:cNvSpPr txBox="1">
              <a:spLocks noChangeArrowheads="1"/>
            </p:cNvSpPr>
            <p:nvPr/>
          </p:nvSpPr>
          <p:spPr bwMode="auto">
            <a:xfrm>
              <a:off x="1344"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4</a:t>
              </a:r>
            </a:p>
          </p:txBody>
        </p:sp>
        <p:sp>
          <p:nvSpPr>
            <p:cNvPr id="5" name="Oval 7"/>
            <p:cNvSpPr>
              <a:spLocks noChangeArrowheads="1"/>
            </p:cNvSpPr>
            <p:nvPr/>
          </p:nvSpPr>
          <p:spPr bwMode="auto">
            <a:xfrm>
              <a:off x="432" y="216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8"/>
            <p:cNvSpPr txBox="1">
              <a:spLocks noChangeArrowheads="1"/>
            </p:cNvSpPr>
            <p:nvPr/>
          </p:nvSpPr>
          <p:spPr bwMode="auto">
            <a:xfrm>
              <a:off x="480" y="2160"/>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a:t>
              </a:r>
            </a:p>
          </p:txBody>
        </p:sp>
        <p:sp>
          <p:nvSpPr>
            <p:cNvPr id="7" name="Oval 9"/>
            <p:cNvSpPr>
              <a:spLocks noChangeArrowheads="1"/>
            </p:cNvSpPr>
            <p:nvPr/>
          </p:nvSpPr>
          <p:spPr bwMode="auto">
            <a:xfrm>
              <a:off x="720" y="1776"/>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0"/>
            <p:cNvSpPr txBox="1">
              <a:spLocks noChangeArrowheads="1"/>
            </p:cNvSpPr>
            <p:nvPr/>
          </p:nvSpPr>
          <p:spPr bwMode="auto">
            <a:xfrm>
              <a:off x="768" y="1776"/>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9</a:t>
              </a:r>
            </a:p>
          </p:txBody>
        </p:sp>
        <p:sp>
          <p:nvSpPr>
            <p:cNvPr id="9" name="Oval 11"/>
            <p:cNvSpPr>
              <a:spLocks noChangeArrowheads="1"/>
            </p:cNvSpPr>
            <p:nvPr/>
          </p:nvSpPr>
          <p:spPr bwMode="auto">
            <a:xfrm>
              <a:off x="192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12"/>
            <p:cNvSpPr>
              <a:spLocks noChangeArrowheads="1"/>
            </p:cNvSpPr>
            <p:nvPr/>
          </p:nvSpPr>
          <p:spPr bwMode="auto">
            <a:xfrm>
              <a:off x="264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3"/>
            <p:cNvSpPr txBox="1">
              <a:spLocks noChangeArrowheads="1"/>
            </p:cNvSpPr>
            <p:nvPr/>
          </p:nvSpPr>
          <p:spPr bwMode="auto">
            <a:xfrm>
              <a:off x="2640" y="1920"/>
              <a:ext cx="480"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30</a:t>
              </a:r>
            </a:p>
          </p:txBody>
        </p:sp>
        <p:sp>
          <p:nvSpPr>
            <p:cNvPr id="12" name="Oval 14"/>
            <p:cNvSpPr>
              <a:spLocks noChangeArrowheads="1"/>
            </p:cNvSpPr>
            <p:nvPr/>
          </p:nvSpPr>
          <p:spPr bwMode="auto">
            <a:xfrm>
              <a:off x="2160"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15"/>
            <p:cNvSpPr txBox="1">
              <a:spLocks noChangeArrowheads="1"/>
            </p:cNvSpPr>
            <p:nvPr/>
          </p:nvSpPr>
          <p:spPr bwMode="auto">
            <a:xfrm>
              <a:off x="2208"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5</a:t>
              </a:r>
            </a:p>
          </p:txBody>
        </p:sp>
        <p:sp>
          <p:nvSpPr>
            <p:cNvPr id="14" name="Oval 16"/>
            <p:cNvSpPr>
              <a:spLocks noChangeArrowheads="1"/>
            </p:cNvSpPr>
            <p:nvPr/>
          </p:nvSpPr>
          <p:spPr bwMode="auto">
            <a:xfrm>
              <a:off x="1824" y="91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7"/>
            <p:cNvSpPr txBox="1">
              <a:spLocks noChangeArrowheads="1"/>
            </p:cNvSpPr>
            <p:nvPr/>
          </p:nvSpPr>
          <p:spPr bwMode="auto">
            <a:xfrm>
              <a:off x="1824" y="912"/>
              <a:ext cx="336"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13</a:t>
              </a:r>
            </a:p>
          </p:txBody>
        </p:sp>
        <p:sp>
          <p:nvSpPr>
            <p:cNvPr id="16" name="Line 18"/>
            <p:cNvSpPr>
              <a:spLocks noChangeShapeType="1"/>
            </p:cNvSpPr>
            <p:nvPr/>
          </p:nvSpPr>
          <p:spPr bwMode="auto">
            <a:xfrm flipH="1">
              <a:off x="1488" y="1104"/>
              <a:ext cx="336" cy="240"/>
            </a:xfrm>
            <a:prstGeom prst="line">
              <a:avLst/>
            </a:prstGeom>
            <a:grpFill/>
            <a:ln w="38100">
              <a:solidFill>
                <a:schemeClr val="tx1"/>
              </a:solidFill>
              <a:round/>
              <a:headEnd type="triangle" w="med" len="me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9"/>
            <p:cNvSpPr>
              <a:spLocks noChangeShapeType="1"/>
            </p:cNvSpPr>
            <p:nvPr/>
          </p:nvSpPr>
          <p:spPr bwMode="auto">
            <a:xfrm flipH="1">
              <a:off x="912" y="1536"/>
              <a:ext cx="384" cy="240"/>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0"/>
            <p:cNvSpPr>
              <a:spLocks noChangeShapeType="1"/>
            </p:cNvSpPr>
            <p:nvPr/>
          </p:nvSpPr>
          <p:spPr bwMode="auto">
            <a:xfrm>
              <a:off x="2064" y="1152"/>
              <a:ext cx="192" cy="192"/>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21"/>
            <p:cNvSpPr>
              <a:spLocks noChangeShapeType="1"/>
            </p:cNvSpPr>
            <p:nvPr/>
          </p:nvSpPr>
          <p:spPr bwMode="auto">
            <a:xfrm flipH="1">
              <a:off x="624" y="2016"/>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2"/>
            <p:cNvSpPr>
              <a:spLocks noChangeShapeType="1"/>
            </p:cNvSpPr>
            <p:nvPr/>
          </p:nvSpPr>
          <p:spPr bwMode="auto">
            <a:xfrm flipH="1">
              <a:off x="2064" y="1632"/>
              <a:ext cx="192" cy="288"/>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3"/>
            <p:cNvSpPr>
              <a:spLocks noChangeShapeType="1"/>
            </p:cNvSpPr>
            <p:nvPr/>
          </p:nvSpPr>
          <p:spPr bwMode="auto">
            <a:xfrm>
              <a:off x="2400" y="1584"/>
              <a:ext cx="288" cy="38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24"/>
            <p:cNvSpPr txBox="1">
              <a:spLocks noChangeArrowheads="1"/>
            </p:cNvSpPr>
            <p:nvPr/>
          </p:nvSpPr>
          <p:spPr bwMode="auto">
            <a:xfrm>
              <a:off x="1920" y="1920"/>
              <a:ext cx="43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11</a:t>
              </a:r>
            </a:p>
          </p:txBody>
        </p:sp>
        <p:sp>
          <p:nvSpPr>
            <p:cNvPr id="23" name="Oval 25"/>
            <p:cNvSpPr>
              <a:spLocks noChangeArrowheads="1"/>
            </p:cNvSpPr>
            <p:nvPr/>
          </p:nvSpPr>
          <p:spPr bwMode="auto">
            <a:xfrm>
              <a:off x="240" y="259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 Box 26"/>
            <p:cNvSpPr txBox="1">
              <a:spLocks noChangeArrowheads="1"/>
            </p:cNvSpPr>
            <p:nvPr/>
          </p:nvSpPr>
          <p:spPr bwMode="auto">
            <a:xfrm>
              <a:off x="288" y="2592"/>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a:t>
              </a:r>
            </a:p>
          </p:txBody>
        </p:sp>
        <p:sp>
          <p:nvSpPr>
            <p:cNvPr id="25" name="Line 27"/>
            <p:cNvSpPr>
              <a:spLocks noChangeShapeType="1"/>
            </p:cNvSpPr>
            <p:nvPr/>
          </p:nvSpPr>
          <p:spPr bwMode="auto">
            <a:xfrm flipH="1">
              <a:off x="432" y="2448"/>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 name="Group 28"/>
          <p:cNvGrpSpPr>
            <a:grpSpLocks/>
          </p:cNvGrpSpPr>
          <p:nvPr/>
        </p:nvGrpSpPr>
        <p:grpSpPr bwMode="auto">
          <a:xfrm>
            <a:off x="7467600" y="1752600"/>
            <a:ext cx="3200400" cy="3429000"/>
            <a:chOff x="3168" y="816"/>
            <a:chExt cx="2016" cy="2160"/>
          </a:xfrm>
        </p:grpSpPr>
        <p:sp>
          <p:nvSpPr>
            <p:cNvPr id="27" name="Oval 29"/>
            <p:cNvSpPr>
              <a:spLocks noChangeArrowheads="1"/>
            </p:cNvSpPr>
            <p:nvPr/>
          </p:nvSpPr>
          <p:spPr bwMode="auto">
            <a:xfrm>
              <a:off x="3936" y="816"/>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Text Box 30"/>
            <p:cNvSpPr txBox="1">
              <a:spLocks noChangeArrowheads="1"/>
            </p:cNvSpPr>
            <p:nvPr/>
          </p:nvSpPr>
          <p:spPr bwMode="auto">
            <a:xfrm>
              <a:off x="3984" y="816"/>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7</a:t>
              </a:r>
            </a:p>
          </p:txBody>
        </p:sp>
        <p:sp>
          <p:nvSpPr>
            <p:cNvPr id="29" name="Oval 31"/>
            <p:cNvSpPr>
              <a:spLocks noChangeArrowheads="1"/>
            </p:cNvSpPr>
            <p:nvPr/>
          </p:nvSpPr>
          <p:spPr bwMode="auto">
            <a:xfrm>
              <a:off x="316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Text Box 32"/>
            <p:cNvSpPr txBox="1">
              <a:spLocks noChangeArrowheads="1"/>
            </p:cNvSpPr>
            <p:nvPr/>
          </p:nvSpPr>
          <p:spPr bwMode="auto">
            <a:xfrm>
              <a:off x="321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8</a:t>
              </a:r>
            </a:p>
          </p:txBody>
        </p:sp>
        <p:sp>
          <p:nvSpPr>
            <p:cNvPr id="31" name="Oval 33"/>
            <p:cNvSpPr>
              <a:spLocks noChangeArrowheads="1"/>
            </p:cNvSpPr>
            <p:nvPr/>
          </p:nvSpPr>
          <p:spPr bwMode="auto">
            <a:xfrm>
              <a:off x="364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Text Box 34"/>
            <p:cNvSpPr txBox="1">
              <a:spLocks noChangeArrowheads="1"/>
            </p:cNvSpPr>
            <p:nvPr/>
          </p:nvSpPr>
          <p:spPr bwMode="auto">
            <a:xfrm>
              <a:off x="3696" y="139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a:t>
              </a:r>
            </a:p>
          </p:txBody>
        </p:sp>
        <p:sp>
          <p:nvSpPr>
            <p:cNvPr id="33" name="Oval 35"/>
            <p:cNvSpPr>
              <a:spLocks noChangeArrowheads="1"/>
            </p:cNvSpPr>
            <p:nvPr/>
          </p:nvSpPr>
          <p:spPr bwMode="auto">
            <a:xfrm>
              <a:off x="412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36"/>
            <p:cNvSpPr txBox="1">
              <a:spLocks noChangeArrowheads="1"/>
            </p:cNvSpPr>
            <p:nvPr/>
          </p:nvSpPr>
          <p:spPr bwMode="auto">
            <a:xfrm>
              <a:off x="4128" y="1392"/>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22</a:t>
              </a:r>
            </a:p>
          </p:txBody>
        </p:sp>
        <p:sp>
          <p:nvSpPr>
            <p:cNvPr id="35" name="Oval 37"/>
            <p:cNvSpPr>
              <a:spLocks noChangeArrowheads="1"/>
            </p:cNvSpPr>
            <p:nvPr/>
          </p:nvSpPr>
          <p:spPr bwMode="auto">
            <a:xfrm>
              <a:off x="460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38"/>
            <p:cNvSpPr txBox="1">
              <a:spLocks noChangeArrowheads="1"/>
            </p:cNvSpPr>
            <p:nvPr/>
          </p:nvSpPr>
          <p:spPr bwMode="auto">
            <a:xfrm>
              <a:off x="465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6</a:t>
              </a:r>
            </a:p>
          </p:txBody>
        </p:sp>
        <p:sp>
          <p:nvSpPr>
            <p:cNvPr id="37" name="Line 39"/>
            <p:cNvSpPr>
              <a:spLocks noChangeShapeType="1"/>
            </p:cNvSpPr>
            <p:nvPr/>
          </p:nvSpPr>
          <p:spPr bwMode="auto">
            <a:xfrm flipH="1">
              <a:off x="3360" y="1056"/>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40"/>
            <p:cNvSpPr>
              <a:spLocks noChangeShapeType="1"/>
            </p:cNvSpPr>
            <p:nvPr/>
          </p:nvSpPr>
          <p:spPr bwMode="auto">
            <a:xfrm flipH="1">
              <a:off x="3888" y="1104"/>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41"/>
            <p:cNvSpPr>
              <a:spLocks noChangeShapeType="1"/>
            </p:cNvSpPr>
            <p:nvPr/>
          </p:nvSpPr>
          <p:spPr bwMode="auto">
            <a:xfrm>
              <a:off x="4128" y="1104"/>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2"/>
            <p:cNvSpPr>
              <a:spLocks noChangeShapeType="1"/>
            </p:cNvSpPr>
            <p:nvPr/>
          </p:nvSpPr>
          <p:spPr bwMode="auto">
            <a:xfrm>
              <a:off x="4224" y="1008"/>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43"/>
            <p:cNvSpPr>
              <a:spLocks noChangeShapeType="1"/>
            </p:cNvSpPr>
            <p:nvPr/>
          </p:nvSpPr>
          <p:spPr bwMode="auto">
            <a:xfrm>
              <a:off x="4176" y="1056"/>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Oval 44"/>
            <p:cNvSpPr>
              <a:spLocks noChangeArrowheads="1"/>
            </p:cNvSpPr>
            <p:nvPr/>
          </p:nvSpPr>
          <p:spPr bwMode="auto">
            <a:xfrm>
              <a:off x="4176" y="211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Text Box 45"/>
            <p:cNvSpPr txBox="1">
              <a:spLocks noChangeArrowheads="1"/>
            </p:cNvSpPr>
            <p:nvPr/>
          </p:nvSpPr>
          <p:spPr bwMode="auto">
            <a:xfrm>
              <a:off x="4128" y="211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10</a:t>
              </a:r>
            </a:p>
          </p:txBody>
        </p:sp>
        <p:sp>
          <p:nvSpPr>
            <p:cNvPr id="44" name="Oval 46"/>
            <p:cNvSpPr>
              <a:spLocks noChangeArrowheads="1"/>
            </p:cNvSpPr>
            <p:nvPr/>
          </p:nvSpPr>
          <p:spPr bwMode="auto">
            <a:xfrm>
              <a:off x="340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Text Box 47"/>
            <p:cNvSpPr txBox="1">
              <a:spLocks noChangeArrowheads="1"/>
            </p:cNvSpPr>
            <p:nvPr/>
          </p:nvSpPr>
          <p:spPr bwMode="auto">
            <a:xfrm>
              <a:off x="340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20</a:t>
              </a:r>
            </a:p>
          </p:txBody>
        </p:sp>
        <p:sp>
          <p:nvSpPr>
            <p:cNvPr id="46" name="Oval 48"/>
            <p:cNvSpPr>
              <a:spLocks noChangeArrowheads="1"/>
            </p:cNvSpPr>
            <p:nvPr/>
          </p:nvSpPr>
          <p:spPr bwMode="auto">
            <a:xfrm>
              <a:off x="388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Text Box 49"/>
            <p:cNvSpPr txBox="1">
              <a:spLocks noChangeArrowheads="1"/>
            </p:cNvSpPr>
            <p:nvPr/>
          </p:nvSpPr>
          <p:spPr bwMode="auto">
            <a:xfrm>
              <a:off x="388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16</a:t>
              </a:r>
            </a:p>
          </p:txBody>
        </p:sp>
        <p:sp>
          <p:nvSpPr>
            <p:cNvPr id="48" name="Oval 50"/>
            <p:cNvSpPr>
              <a:spLocks noChangeArrowheads="1"/>
            </p:cNvSpPr>
            <p:nvPr/>
          </p:nvSpPr>
          <p:spPr bwMode="auto">
            <a:xfrm>
              <a:off x="436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Text Box 51"/>
            <p:cNvSpPr txBox="1">
              <a:spLocks noChangeArrowheads="1"/>
            </p:cNvSpPr>
            <p:nvPr/>
          </p:nvSpPr>
          <p:spPr bwMode="auto">
            <a:xfrm>
              <a:off x="4368" y="2688"/>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14</a:t>
              </a:r>
            </a:p>
          </p:txBody>
        </p:sp>
        <p:sp>
          <p:nvSpPr>
            <p:cNvPr id="50" name="Oval 52"/>
            <p:cNvSpPr>
              <a:spLocks noChangeArrowheads="1"/>
            </p:cNvSpPr>
            <p:nvPr/>
          </p:nvSpPr>
          <p:spPr bwMode="auto">
            <a:xfrm>
              <a:off x="484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Text Box 53"/>
            <p:cNvSpPr txBox="1">
              <a:spLocks noChangeArrowheads="1"/>
            </p:cNvSpPr>
            <p:nvPr/>
          </p:nvSpPr>
          <p:spPr bwMode="auto">
            <a:xfrm>
              <a:off x="4848" y="2688"/>
              <a:ext cx="33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12</a:t>
              </a:r>
            </a:p>
          </p:txBody>
        </p:sp>
        <p:sp>
          <p:nvSpPr>
            <p:cNvPr id="52" name="Line 54"/>
            <p:cNvSpPr>
              <a:spLocks noChangeShapeType="1"/>
            </p:cNvSpPr>
            <p:nvPr/>
          </p:nvSpPr>
          <p:spPr bwMode="auto">
            <a:xfrm flipH="1">
              <a:off x="3600" y="2352"/>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Line 55"/>
            <p:cNvSpPr>
              <a:spLocks noChangeShapeType="1"/>
            </p:cNvSpPr>
            <p:nvPr/>
          </p:nvSpPr>
          <p:spPr bwMode="auto">
            <a:xfrm flipH="1">
              <a:off x="4128" y="2400"/>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Line 56"/>
            <p:cNvSpPr>
              <a:spLocks noChangeShapeType="1"/>
            </p:cNvSpPr>
            <p:nvPr/>
          </p:nvSpPr>
          <p:spPr bwMode="auto">
            <a:xfrm>
              <a:off x="4368" y="2400"/>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57"/>
            <p:cNvSpPr>
              <a:spLocks noChangeShapeType="1"/>
            </p:cNvSpPr>
            <p:nvPr/>
          </p:nvSpPr>
          <p:spPr bwMode="auto">
            <a:xfrm>
              <a:off x="4464" y="2304"/>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Line 58"/>
            <p:cNvSpPr>
              <a:spLocks noChangeShapeType="1"/>
            </p:cNvSpPr>
            <p:nvPr/>
          </p:nvSpPr>
          <p:spPr bwMode="auto">
            <a:xfrm>
              <a:off x="4416" y="2352"/>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Line 59"/>
            <p:cNvSpPr>
              <a:spLocks noChangeShapeType="1"/>
            </p:cNvSpPr>
            <p:nvPr/>
          </p:nvSpPr>
          <p:spPr bwMode="auto">
            <a:xfrm>
              <a:off x="4320" y="1680"/>
              <a:ext cx="0" cy="432"/>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Text Box 61"/>
          <p:cNvSpPr txBox="1">
            <a:spLocks noChangeArrowheads="1"/>
          </p:cNvSpPr>
          <p:nvPr/>
        </p:nvSpPr>
        <p:spPr bwMode="auto">
          <a:xfrm>
            <a:off x="1143000" y="5679725"/>
            <a:ext cx="10744200"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Clr>
                <a:schemeClr val="tx2"/>
              </a:buClr>
            </a:pPr>
            <a:r>
              <a:rPr lang="en-US" altLang="en-US" sz="3200" b="1" dirty="0">
                <a:solidFill>
                  <a:srgbClr val="C00000"/>
                </a:solidFill>
              </a:rPr>
              <a:t>Which tree should become a subtree of the other???</a:t>
            </a:r>
          </a:p>
        </p:txBody>
      </p:sp>
      <p:sp>
        <p:nvSpPr>
          <p:cNvPr id="59" name="Text Box 61"/>
          <p:cNvSpPr txBox="1">
            <a:spLocks noChangeArrowheads="1"/>
          </p:cNvSpPr>
          <p:nvPr/>
        </p:nvSpPr>
        <p:spPr bwMode="auto">
          <a:xfrm>
            <a:off x="4838700" y="4974259"/>
            <a:ext cx="19812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Clr>
                <a:schemeClr val="tx2"/>
              </a:buClr>
            </a:pPr>
            <a:r>
              <a:rPr lang="en-US" altLang="en-US" sz="2800" b="1" dirty="0">
                <a:solidFill>
                  <a:schemeClr val="hlink"/>
                </a:solidFill>
              </a:rPr>
              <a:t>Union(7,13)</a:t>
            </a:r>
          </a:p>
        </p:txBody>
      </p:sp>
      <p:sp>
        <p:nvSpPr>
          <p:cNvPr id="61"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altLang="en-US" sz="4000" dirty="0"/>
              <a:t>Union Operation</a:t>
            </a:r>
            <a:endParaRPr lang="en-US" sz="4000" b="1" dirty="0"/>
          </a:p>
        </p:txBody>
      </p:sp>
      <p:sp>
        <p:nvSpPr>
          <p:cNvPr id="62" name="Line 61"/>
          <p:cNvSpPr>
            <a:spLocks noChangeShapeType="1"/>
          </p:cNvSpPr>
          <p:nvPr/>
        </p:nvSpPr>
        <p:spPr bwMode="auto">
          <a:xfrm flipV="1">
            <a:off x="3810001" y="1940277"/>
            <a:ext cx="4724399" cy="40922"/>
          </a:xfrm>
          <a:prstGeom prst="line">
            <a:avLst/>
          </a:prstGeom>
          <a:noFill/>
          <a:ln w="38100">
            <a:solidFill>
              <a:srgbClr val="C00000"/>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61"/>
          <p:cNvSpPr>
            <a:spLocks noChangeShapeType="1"/>
          </p:cNvSpPr>
          <p:nvPr/>
        </p:nvSpPr>
        <p:spPr bwMode="auto">
          <a:xfrm flipH="1">
            <a:off x="3810000" y="2162318"/>
            <a:ext cx="4720664" cy="1126"/>
          </a:xfrm>
          <a:prstGeom prst="line">
            <a:avLst/>
          </a:prstGeom>
          <a:noFill/>
          <a:ln w="38100">
            <a:solidFill>
              <a:srgbClr val="FFC000"/>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8659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autoUpdateAnimBg="0"/>
      <p:bldP spid="59" grpId="0" build="p" autoUpdateAnimBg="0"/>
      <p:bldP spid="62" grpId="0" animBg="1"/>
      <p:bldP spid="6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3"/>
          <p:cNvSpPr txBox="1">
            <a:spLocks noChangeArrowheads="1"/>
          </p:cNvSpPr>
          <p:nvPr/>
        </p:nvSpPr>
        <p:spPr>
          <a:xfrm>
            <a:off x="914400" y="1600200"/>
            <a:ext cx="7772400" cy="4495800"/>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en-US" altLang="en-US" dirty="0"/>
              <a:t>There are two approaches to apply union operation:</a:t>
            </a:r>
          </a:p>
          <a:p>
            <a:r>
              <a:rPr lang="en-US" altLang="en-US" dirty="0">
                <a:solidFill>
                  <a:srgbClr val="C00000"/>
                </a:solidFill>
              </a:rPr>
              <a:t>Union by Rank (Height or Weight)</a:t>
            </a:r>
          </a:p>
          <a:p>
            <a:r>
              <a:rPr lang="en-US" altLang="en-US" dirty="0">
                <a:solidFill>
                  <a:srgbClr val="C00000"/>
                </a:solidFill>
              </a:rPr>
              <a:t>Union by Path Compression</a:t>
            </a:r>
          </a:p>
          <a:p>
            <a:pPr marL="0" indent="0">
              <a:buNone/>
            </a:pPr>
            <a:endParaRPr lang="en-US" altLang="en-US" dirty="0"/>
          </a:p>
          <a:p>
            <a:pPr marL="0" indent="0">
              <a:buNone/>
            </a:pPr>
            <a:endParaRPr lang="en-US" altLang="en-US" dirty="0"/>
          </a:p>
          <a:p>
            <a:pPr marL="0" indent="0">
              <a:buNone/>
            </a:pPr>
            <a:r>
              <a:rPr lang="en-US" altLang="en-US" dirty="0"/>
              <a:t> </a:t>
            </a:r>
          </a:p>
        </p:txBody>
      </p:sp>
      <p:sp>
        <p:nvSpPr>
          <p:cNvPr id="123" name="Title 1"/>
          <p:cNvSpPr txBox="1">
            <a:spLocks/>
          </p:cNvSpPr>
          <p:nvPr/>
        </p:nvSpPr>
        <p:spPr>
          <a:xfrm>
            <a:off x="914400" y="457200"/>
            <a:ext cx="9906000"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sz="4000" dirty="0"/>
              <a:t>Smart Union Approaches</a:t>
            </a:r>
            <a:endParaRPr lang="en-US" sz="4000" b="1" dirty="0"/>
          </a:p>
        </p:txBody>
      </p:sp>
    </p:spTree>
    <p:extLst>
      <p:ext uri="{BB962C8B-B14F-4D97-AF65-F5344CB8AC3E}">
        <p14:creationId xmlns:p14="http://schemas.microsoft.com/office/powerpoint/2010/main" val="1075920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838200" y="1447800"/>
            <a:ext cx="8915400" cy="1257300"/>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altLang="en-US" dirty="0"/>
              <a:t>Make tree with smaller height a subtree of the other tree.</a:t>
            </a:r>
          </a:p>
        </p:txBody>
      </p:sp>
      <p:sp>
        <p:nvSpPr>
          <p:cNvPr id="60" name="Line 61"/>
          <p:cNvSpPr>
            <a:spLocks noChangeShapeType="1"/>
          </p:cNvSpPr>
          <p:nvPr/>
        </p:nvSpPr>
        <p:spPr bwMode="auto">
          <a:xfrm>
            <a:off x="6019800" y="2743200"/>
            <a:ext cx="2820988" cy="609600"/>
          </a:xfrm>
          <a:prstGeom prst="line">
            <a:avLst/>
          </a:prstGeom>
          <a:noFill/>
          <a:ln w="38100">
            <a:solidFill>
              <a:srgbClr val="C00000"/>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5" name="Group 64"/>
          <p:cNvGrpSpPr/>
          <p:nvPr/>
        </p:nvGrpSpPr>
        <p:grpSpPr>
          <a:xfrm>
            <a:off x="3048000" y="2514600"/>
            <a:ext cx="8077200" cy="4191000"/>
            <a:chOff x="3046412" y="2514600"/>
            <a:chExt cx="8077200" cy="4191000"/>
          </a:xfrm>
        </p:grpSpPr>
        <p:grpSp>
          <p:nvGrpSpPr>
            <p:cNvPr id="4" name="Group 4"/>
            <p:cNvGrpSpPr>
              <a:grpSpLocks/>
            </p:cNvGrpSpPr>
            <p:nvPr/>
          </p:nvGrpSpPr>
          <p:grpSpPr bwMode="auto">
            <a:xfrm>
              <a:off x="3046412" y="2514600"/>
              <a:ext cx="4572000" cy="3124200"/>
              <a:chOff x="240" y="912"/>
              <a:chExt cx="2880" cy="1968"/>
            </a:xfrm>
            <a:noFill/>
          </p:grpSpPr>
          <p:sp>
            <p:nvSpPr>
              <p:cNvPr id="5" name="Oval 5"/>
              <p:cNvSpPr>
                <a:spLocks noChangeArrowheads="1"/>
              </p:cNvSpPr>
              <p:nvPr/>
            </p:nvSpPr>
            <p:spPr bwMode="auto">
              <a:xfrm>
                <a:off x="1296"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1344"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4</a:t>
                </a:r>
              </a:p>
            </p:txBody>
          </p:sp>
          <p:sp>
            <p:nvSpPr>
              <p:cNvPr id="7" name="Oval 7"/>
              <p:cNvSpPr>
                <a:spLocks noChangeArrowheads="1"/>
              </p:cNvSpPr>
              <p:nvPr/>
            </p:nvSpPr>
            <p:spPr bwMode="auto">
              <a:xfrm>
                <a:off x="432" y="216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8"/>
              <p:cNvSpPr txBox="1">
                <a:spLocks noChangeArrowheads="1"/>
              </p:cNvSpPr>
              <p:nvPr/>
            </p:nvSpPr>
            <p:spPr bwMode="auto">
              <a:xfrm>
                <a:off x="480" y="2160"/>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a:t>
                </a:r>
              </a:p>
            </p:txBody>
          </p:sp>
          <p:sp>
            <p:nvSpPr>
              <p:cNvPr id="9" name="Oval 9"/>
              <p:cNvSpPr>
                <a:spLocks noChangeArrowheads="1"/>
              </p:cNvSpPr>
              <p:nvPr/>
            </p:nvSpPr>
            <p:spPr bwMode="auto">
              <a:xfrm>
                <a:off x="720" y="1776"/>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 Box 10"/>
              <p:cNvSpPr txBox="1">
                <a:spLocks noChangeArrowheads="1"/>
              </p:cNvSpPr>
              <p:nvPr/>
            </p:nvSpPr>
            <p:spPr bwMode="auto">
              <a:xfrm>
                <a:off x="768" y="1776"/>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9</a:t>
                </a:r>
              </a:p>
            </p:txBody>
          </p:sp>
          <p:sp>
            <p:nvSpPr>
              <p:cNvPr id="11" name="Oval 11"/>
              <p:cNvSpPr>
                <a:spLocks noChangeArrowheads="1"/>
              </p:cNvSpPr>
              <p:nvPr/>
            </p:nvSpPr>
            <p:spPr bwMode="auto">
              <a:xfrm>
                <a:off x="192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2"/>
              <p:cNvSpPr>
                <a:spLocks noChangeArrowheads="1"/>
              </p:cNvSpPr>
              <p:nvPr/>
            </p:nvSpPr>
            <p:spPr bwMode="auto">
              <a:xfrm>
                <a:off x="264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13"/>
              <p:cNvSpPr txBox="1">
                <a:spLocks noChangeArrowheads="1"/>
              </p:cNvSpPr>
              <p:nvPr/>
            </p:nvSpPr>
            <p:spPr bwMode="auto">
              <a:xfrm>
                <a:off x="2640" y="1920"/>
                <a:ext cx="480"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30</a:t>
                </a:r>
              </a:p>
            </p:txBody>
          </p:sp>
          <p:sp>
            <p:nvSpPr>
              <p:cNvPr id="14" name="Oval 14"/>
              <p:cNvSpPr>
                <a:spLocks noChangeArrowheads="1"/>
              </p:cNvSpPr>
              <p:nvPr/>
            </p:nvSpPr>
            <p:spPr bwMode="auto">
              <a:xfrm>
                <a:off x="2160"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5"/>
              <p:cNvSpPr txBox="1">
                <a:spLocks noChangeArrowheads="1"/>
              </p:cNvSpPr>
              <p:nvPr/>
            </p:nvSpPr>
            <p:spPr bwMode="auto">
              <a:xfrm>
                <a:off x="2208"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5</a:t>
                </a:r>
              </a:p>
            </p:txBody>
          </p:sp>
          <p:sp>
            <p:nvSpPr>
              <p:cNvPr id="16" name="Oval 16"/>
              <p:cNvSpPr>
                <a:spLocks noChangeArrowheads="1"/>
              </p:cNvSpPr>
              <p:nvPr/>
            </p:nvSpPr>
            <p:spPr bwMode="auto">
              <a:xfrm>
                <a:off x="1824" y="91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7"/>
              <p:cNvSpPr txBox="1">
                <a:spLocks noChangeArrowheads="1"/>
              </p:cNvSpPr>
              <p:nvPr/>
            </p:nvSpPr>
            <p:spPr bwMode="auto">
              <a:xfrm>
                <a:off x="1824" y="912"/>
                <a:ext cx="336"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13</a:t>
                </a:r>
              </a:p>
            </p:txBody>
          </p:sp>
          <p:sp>
            <p:nvSpPr>
              <p:cNvPr id="18" name="Line 18"/>
              <p:cNvSpPr>
                <a:spLocks noChangeShapeType="1"/>
              </p:cNvSpPr>
              <p:nvPr/>
            </p:nvSpPr>
            <p:spPr bwMode="auto">
              <a:xfrm flipH="1">
                <a:off x="1488" y="1104"/>
                <a:ext cx="336" cy="240"/>
              </a:xfrm>
              <a:prstGeom prst="line">
                <a:avLst/>
              </a:prstGeom>
              <a:grpFill/>
              <a:ln w="38100">
                <a:solidFill>
                  <a:schemeClr val="tx1"/>
                </a:solidFill>
                <a:round/>
                <a:headEnd type="triangle" w="med" len="me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9"/>
              <p:cNvSpPr>
                <a:spLocks noChangeShapeType="1"/>
              </p:cNvSpPr>
              <p:nvPr/>
            </p:nvSpPr>
            <p:spPr bwMode="auto">
              <a:xfrm flipH="1">
                <a:off x="912" y="1536"/>
                <a:ext cx="384" cy="240"/>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0"/>
              <p:cNvSpPr>
                <a:spLocks noChangeShapeType="1"/>
              </p:cNvSpPr>
              <p:nvPr/>
            </p:nvSpPr>
            <p:spPr bwMode="auto">
              <a:xfrm>
                <a:off x="2064" y="1152"/>
                <a:ext cx="192" cy="192"/>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1"/>
              <p:cNvSpPr>
                <a:spLocks noChangeShapeType="1"/>
              </p:cNvSpPr>
              <p:nvPr/>
            </p:nvSpPr>
            <p:spPr bwMode="auto">
              <a:xfrm flipH="1">
                <a:off x="624" y="2016"/>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2"/>
              <p:cNvSpPr>
                <a:spLocks noChangeShapeType="1"/>
              </p:cNvSpPr>
              <p:nvPr/>
            </p:nvSpPr>
            <p:spPr bwMode="auto">
              <a:xfrm flipH="1">
                <a:off x="2064" y="1632"/>
                <a:ext cx="192" cy="288"/>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3"/>
              <p:cNvSpPr>
                <a:spLocks noChangeShapeType="1"/>
              </p:cNvSpPr>
              <p:nvPr/>
            </p:nvSpPr>
            <p:spPr bwMode="auto">
              <a:xfrm>
                <a:off x="2400" y="1584"/>
                <a:ext cx="288" cy="38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Text Box 24"/>
              <p:cNvSpPr txBox="1">
                <a:spLocks noChangeArrowheads="1"/>
              </p:cNvSpPr>
              <p:nvPr/>
            </p:nvSpPr>
            <p:spPr bwMode="auto">
              <a:xfrm>
                <a:off x="1920" y="1920"/>
                <a:ext cx="43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11</a:t>
                </a:r>
              </a:p>
            </p:txBody>
          </p:sp>
          <p:sp>
            <p:nvSpPr>
              <p:cNvPr id="25" name="Oval 25"/>
              <p:cNvSpPr>
                <a:spLocks noChangeArrowheads="1"/>
              </p:cNvSpPr>
              <p:nvPr/>
            </p:nvSpPr>
            <p:spPr bwMode="auto">
              <a:xfrm>
                <a:off x="240" y="259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Text Box 26"/>
              <p:cNvSpPr txBox="1">
                <a:spLocks noChangeArrowheads="1"/>
              </p:cNvSpPr>
              <p:nvPr/>
            </p:nvSpPr>
            <p:spPr bwMode="auto">
              <a:xfrm>
                <a:off x="288" y="2592"/>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a:t>
                </a:r>
              </a:p>
            </p:txBody>
          </p:sp>
          <p:sp>
            <p:nvSpPr>
              <p:cNvPr id="27" name="Line 27"/>
              <p:cNvSpPr>
                <a:spLocks noChangeShapeType="1"/>
              </p:cNvSpPr>
              <p:nvPr/>
            </p:nvSpPr>
            <p:spPr bwMode="auto">
              <a:xfrm flipH="1">
                <a:off x="432" y="2448"/>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 name="Group 28"/>
            <p:cNvGrpSpPr>
              <a:grpSpLocks/>
            </p:cNvGrpSpPr>
            <p:nvPr/>
          </p:nvGrpSpPr>
          <p:grpSpPr bwMode="auto">
            <a:xfrm>
              <a:off x="7618412" y="3276600"/>
              <a:ext cx="3200400" cy="3429000"/>
              <a:chOff x="3168" y="816"/>
              <a:chExt cx="2016" cy="2160"/>
            </a:xfrm>
          </p:grpSpPr>
          <p:sp>
            <p:nvSpPr>
              <p:cNvPr id="29" name="Oval 29"/>
              <p:cNvSpPr>
                <a:spLocks noChangeArrowheads="1"/>
              </p:cNvSpPr>
              <p:nvPr/>
            </p:nvSpPr>
            <p:spPr bwMode="auto">
              <a:xfrm>
                <a:off x="3936" y="816"/>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Text Box 30"/>
              <p:cNvSpPr txBox="1">
                <a:spLocks noChangeArrowheads="1"/>
              </p:cNvSpPr>
              <p:nvPr/>
            </p:nvSpPr>
            <p:spPr bwMode="auto">
              <a:xfrm>
                <a:off x="3984" y="816"/>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7</a:t>
                </a:r>
              </a:p>
            </p:txBody>
          </p:sp>
          <p:sp>
            <p:nvSpPr>
              <p:cNvPr id="31" name="Oval 31"/>
              <p:cNvSpPr>
                <a:spLocks noChangeArrowheads="1"/>
              </p:cNvSpPr>
              <p:nvPr/>
            </p:nvSpPr>
            <p:spPr bwMode="auto">
              <a:xfrm>
                <a:off x="316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Text Box 32"/>
              <p:cNvSpPr txBox="1">
                <a:spLocks noChangeArrowheads="1"/>
              </p:cNvSpPr>
              <p:nvPr/>
            </p:nvSpPr>
            <p:spPr bwMode="auto">
              <a:xfrm>
                <a:off x="321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8</a:t>
                </a:r>
              </a:p>
            </p:txBody>
          </p:sp>
          <p:sp>
            <p:nvSpPr>
              <p:cNvPr id="33" name="Oval 33"/>
              <p:cNvSpPr>
                <a:spLocks noChangeArrowheads="1"/>
              </p:cNvSpPr>
              <p:nvPr/>
            </p:nvSpPr>
            <p:spPr bwMode="auto">
              <a:xfrm>
                <a:off x="364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34"/>
              <p:cNvSpPr txBox="1">
                <a:spLocks noChangeArrowheads="1"/>
              </p:cNvSpPr>
              <p:nvPr/>
            </p:nvSpPr>
            <p:spPr bwMode="auto">
              <a:xfrm>
                <a:off x="3696" y="139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a:t>
                </a:r>
              </a:p>
            </p:txBody>
          </p:sp>
          <p:sp>
            <p:nvSpPr>
              <p:cNvPr id="35" name="Oval 35"/>
              <p:cNvSpPr>
                <a:spLocks noChangeArrowheads="1"/>
              </p:cNvSpPr>
              <p:nvPr/>
            </p:nvSpPr>
            <p:spPr bwMode="auto">
              <a:xfrm>
                <a:off x="412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36"/>
              <p:cNvSpPr txBox="1">
                <a:spLocks noChangeArrowheads="1"/>
              </p:cNvSpPr>
              <p:nvPr/>
            </p:nvSpPr>
            <p:spPr bwMode="auto">
              <a:xfrm>
                <a:off x="4128" y="1392"/>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22</a:t>
                </a:r>
              </a:p>
            </p:txBody>
          </p:sp>
          <p:sp>
            <p:nvSpPr>
              <p:cNvPr id="37" name="Oval 37"/>
              <p:cNvSpPr>
                <a:spLocks noChangeArrowheads="1"/>
              </p:cNvSpPr>
              <p:nvPr/>
            </p:nvSpPr>
            <p:spPr bwMode="auto">
              <a:xfrm>
                <a:off x="460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Text Box 38"/>
              <p:cNvSpPr txBox="1">
                <a:spLocks noChangeArrowheads="1"/>
              </p:cNvSpPr>
              <p:nvPr/>
            </p:nvSpPr>
            <p:spPr bwMode="auto">
              <a:xfrm>
                <a:off x="465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6</a:t>
                </a:r>
              </a:p>
            </p:txBody>
          </p:sp>
          <p:sp>
            <p:nvSpPr>
              <p:cNvPr id="39" name="Line 39"/>
              <p:cNvSpPr>
                <a:spLocks noChangeShapeType="1"/>
              </p:cNvSpPr>
              <p:nvPr/>
            </p:nvSpPr>
            <p:spPr bwMode="auto">
              <a:xfrm flipH="1">
                <a:off x="3360" y="1056"/>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0"/>
              <p:cNvSpPr>
                <a:spLocks noChangeShapeType="1"/>
              </p:cNvSpPr>
              <p:nvPr/>
            </p:nvSpPr>
            <p:spPr bwMode="auto">
              <a:xfrm flipH="1">
                <a:off x="3888" y="1104"/>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41"/>
              <p:cNvSpPr>
                <a:spLocks noChangeShapeType="1"/>
              </p:cNvSpPr>
              <p:nvPr/>
            </p:nvSpPr>
            <p:spPr bwMode="auto">
              <a:xfrm>
                <a:off x="4128" y="1104"/>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42"/>
              <p:cNvSpPr>
                <a:spLocks noChangeShapeType="1"/>
              </p:cNvSpPr>
              <p:nvPr/>
            </p:nvSpPr>
            <p:spPr bwMode="auto">
              <a:xfrm>
                <a:off x="4224" y="1008"/>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43"/>
              <p:cNvSpPr>
                <a:spLocks noChangeShapeType="1"/>
              </p:cNvSpPr>
              <p:nvPr/>
            </p:nvSpPr>
            <p:spPr bwMode="auto">
              <a:xfrm>
                <a:off x="4176" y="1056"/>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Oval 44"/>
              <p:cNvSpPr>
                <a:spLocks noChangeArrowheads="1"/>
              </p:cNvSpPr>
              <p:nvPr/>
            </p:nvSpPr>
            <p:spPr bwMode="auto">
              <a:xfrm>
                <a:off x="4176" y="211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Text Box 45"/>
              <p:cNvSpPr txBox="1">
                <a:spLocks noChangeArrowheads="1"/>
              </p:cNvSpPr>
              <p:nvPr/>
            </p:nvSpPr>
            <p:spPr bwMode="auto">
              <a:xfrm>
                <a:off x="4128" y="211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10</a:t>
                </a:r>
              </a:p>
            </p:txBody>
          </p:sp>
          <p:sp>
            <p:nvSpPr>
              <p:cNvPr id="46" name="Oval 46"/>
              <p:cNvSpPr>
                <a:spLocks noChangeArrowheads="1"/>
              </p:cNvSpPr>
              <p:nvPr/>
            </p:nvSpPr>
            <p:spPr bwMode="auto">
              <a:xfrm>
                <a:off x="340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Text Box 47"/>
              <p:cNvSpPr txBox="1">
                <a:spLocks noChangeArrowheads="1"/>
              </p:cNvSpPr>
              <p:nvPr/>
            </p:nvSpPr>
            <p:spPr bwMode="auto">
              <a:xfrm>
                <a:off x="340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20</a:t>
                </a:r>
              </a:p>
            </p:txBody>
          </p:sp>
          <p:sp>
            <p:nvSpPr>
              <p:cNvPr id="48" name="Oval 48"/>
              <p:cNvSpPr>
                <a:spLocks noChangeArrowheads="1"/>
              </p:cNvSpPr>
              <p:nvPr/>
            </p:nvSpPr>
            <p:spPr bwMode="auto">
              <a:xfrm>
                <a:off x="388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Text Box 49"/>
              <p:cNvSpPr txBox="1">
                <a:spLocks noChangeArrowheads="1"/>
              </p:cNvSpPr>
              <p:nvPr/>
            </p:nvSpPr>
            <p:spPr bwMode="auto">
              <a:xfrm>
                <a:off x="388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16</a:t>
                </a:r>
              </a:p>
            </p:txBody>
          </p:sp>
          <p:sp>
            <p:nvSpPr>
              <p:cNvPr id="50" name="Oval 50"/>
              <p:cNvSpPr>
                <a:spLocks noChangeArrowheads="1"/>
              </p:cNvSpPr>
              <p:nvPr/>
            </p:nvSpPr>
            <p:spPr bwMode="auto">
              <a:xfrm>
                <a:off x="436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Text Box 51"/>
              <p:cNvSpPr txBox="1">
                <a:spLocks noChangeArrowheads="1"/>
              </p:cNvSpPr>
              <p:nvPr/>
            </p:nvSpPr>
            <p:spPr bwMode="auto">
              <a:xfrm>
                <a:off x="4368" y="2688"/>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14</a:t>
                </a:r>
              </a:p>
            </p:txBody>
          </p:sp>
          <p:sp>
            <p:nvSpPr>
              <p:cNvPr id="52" name="Oval 52"/>
              <p:cNvSpPr>
                <a:spLocks noChangeArrowheads="1"/>
              </p:cNvSpPr>
              <p:nvPr/>
            </p:nvSpPr>
            <p:spPr bwMode="auto">
              <a:xfrm>
                <a:off x="484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Text Box 53"/>
              <p:cNvSpPr txBox="1">
                <a:spLocks noChangeArrowheads="1"/>
              </p:cNvSpPr>
              <p:nvPr/>
            </p:nvSpPr>
            <p:spPr bwMode="auto">
              <a:xfrm>
                <a:off x="4848" y="2688"/>
                <a:ext cx="33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12</a:t>
                </a:r>
              </a:p>
            </p:txBody>
          </p:sp>
          <p:sp>
            <p:nvSpPr>
              <p:cNvPr id="54" name="Line 54"/>
              <p:cNvSpPr>
                <a:spLocks noChangeShapeType="1"/>
              </p:cNvSpPr>
              <p:nvPr/>
            </p:nvSpPr>
            <p:spPr bwMode="auto">
              <a:xfrm flipH="1">
                <a:off x="3600" y="2352"/>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55"/>
              <p:cNvSpPr>
                <a:spLocks noChangeShapeType="1"/>
              </p:cNvSpPr>
              <p:nvPr/>
            </p:nvSpPr>
            <p:spPr bwMode="auto">
              <a:xfrm flipH="1">
                <a:off x="4128" y="2400"/>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Line 56"/>
              <p:cNvSpPr>
                <a:spLocks noChangeShapeType="1"/>
              </p:cNvSpPr>
              <p:nvPr/>
            </p:nvSpPr>
            <p:spPr bwMode="auto">
              <a:xfrm>
                <a:off x="4368" y="2400"/>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Line 57"/>
              <p:cNvSpPr>
                <a:spLocks noChangeShapeType="1"/>
              </p:cNvSpPr>
              <p:nvPr/>
            </p:nvSpPr>
            <p:spPr bwMode="auto">
              <a:xfrm>
                <a:off x="4464" y="2304"/>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58"/>
              <p:cNvSpPr>
                <a:spLocks noChangeShapeType="1"/>
              </p:cNvSpPr>
              <p:nvPr/>
            </p:nvSpPr>
            <p:spPr bwMode="auto">
              <a:xfrm>
                <a:off x="4416" y="2352"/>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Line 59"/>
              <p:cNvSpPr>
                <a:spLocks noChangeShapeType="1"/>
              </p:cNvSpPr>
              <p:nvPr/>
            </p:nvSpPr>
            <p:spPr bwMode="auto">
              <a:xfrm>
                <a:off x="4320" y="1680"/>
                <a:ext cx="0" cy="432"/>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Rectangle 3"/>
            <p:cNvSpPr txBox="1">
              <a:spLocks noChangeArrowheads="1"/>
            </p:cNvSpPr>
            <p:nvPr/>
          </p:nvSpPr>
          <p:spPr>
            <a:xfrm>
              <a:off x="4151312" y="2514600"/>
              <a:ext cx="1790700" cy="464981"/>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en-US" altLang="en-US" sz="2000" b="1" dirty="0">
                  <a:solidFill>
                    <a:srgbClr val="C00000"/>
                  </a:solidFill>
                </a:rPr>
                <a:t>Height = 4</a:t>
              </a:r>
            </a:p>
            <a:p>
              <a:pPr marL="0" indent="0">
                <a:buNone/>
              </a:pPr>
              <a:endParaRPr lang="en-US" altLang="en-US" sz="2000" b="1" dirty="0">
                <a:solidFill>
                  <a:srgbClr val="C00000"/>
                </a:solidFill>
              </a:endParaRPr>
            </a:p>
          </p:txBody>
        </p:sp>
        <p:sp>
          <p:nvSpPr>
            <p:cNvPr id="62" name="Rectangle 3"/>
            <p:cNvSpPr txBox="1">
              <a:spLocks noChangeArrowheads="1"/>
            </p:cNvSpPr>
            <p:nvPr/>
          </p:nvSpPr>
          <p:spPr>
            <a:xfrm>
              <a:off x="9332912" y="3276600"/>
              <a:ext cx="1790700" cy="464981"/>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en-US" altLang="en-US" sz="2000" b="1" dirty="0">
                  <a:solidFill>
                    <a:srgbClr val="C00000"/>
                  </a:solidFill>
                </a:rPr>
                <a:t>Height = 3</a:t>
              </a:r>
            </a:p>
            <a:p>
              <a:pPr marL="0" indent="0">
                <a:buNone/>
              </a:pPr>
              <a:endParaRPr lang="en-US" altLang="en-US" sz="2000" b="1" dirty="0">
                <a:solidFill>
                  <a:srgbClr val="C00000"/>
                </a:solidFill>
              </a:endParaRPr>
            </a:p>
          </p:txBody>
        </p:sp>
      </p:grpSp>
      <p:sp>
        <p:nvSpPr>
          <p:cNvPr id="63"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sz="4000" dirty="0"/>
              <a:t>Union by H</a:t>
            </a:r>
            <a:r>
              <a:rPr lang="en-US" altLang="en-US" sz="4000" dirty="0"/>
              <a:t>eight</a:t>
            </a:r>
            <a:endParaRPr lang="en-US" sz="4000" b="1" dirty="0"/>
          </a:p>
        </p:txBody>
      </p:sp>
      <p:sp>
        <p:nvSpPr>
          <p:cNvPr id="64" name="TextBox 63"/>
          <p:cNvSpPr txBox="1"/>
          <p:nvPr/>
        </p:nvSpPr>
        <p:spPr>
          <a:xfrm>
            <a:off x="2586491" y="1969354"/>
            <a:ext cx="1066800" cy="830997"/>
          </a:xfrm>
          <a:prstGeom prst="rect">
            <a:avLst/>
          </a:prstGeom>
          <a:noFill/>
        </p:spPr>
        <p:txBody>
          <a:bodyPr wrap="square" rtlCol="0">
            <a:spAutoFit/>
          </a:bodyPr>
          <a:lstStyle/>
          <a:p>
            <a:r>
              <a:rPr lang="en-US" altLang="en-US" sz="2400" dirty="0">
                <a:solidFill>
                  <a:schemeClr val="hlink"/>
                </a:solidFill>
              </a:rPr>
              <a:t>= 13</a:t>
            </a:r>
          </a:p>
          <a:p>
            <a:endParaRPr lang="en-US" sz="2400" dirty="0"/>
          </a:p>
        </p:txBody>
      </p:sp>
      <p:sp>
        <p:nvSpPr>
          <p:cNvPr id="66" name="TextBox 65"/>
          <p:cNvSpPr txBox="1"/>
          <p:nvPr/>
        </p:nvSpPr>
        <p:spPr>
          <a:xfrm>
            <a:off x="1143000" y="1981201"/>
            <a:ext cx="1828800" cy="461665"/>
          </a:xfrm>
          <a:prstGeom prst="rect">
            <a:avLst/>
          </a:prstGeom>
          <a:noFill/>
        </p:spPr>
        <p:txBody>
          <a:bodyPr wrap="square" rtlCol="0">
            <a:spAutoFit/>
          </a:bodyPr>
          <a:lstStyle/>
          <a:p>
            <a:r>
              <a:rPr lang="en-US" altLang="en-US" sz="2400">
                <a:solidFill>
                  <a:schemeClr val="hlink"/>
                </a:solidFill>
              </a:rPr>
              <a:t>Union(7,13)</a:t>
            </a:r>
            <a:endParaRPr lang="en-US" altLang="en-US" sz="2400" dirty="0"/>
          </a:p>
        </p:txBody>
      </p:sp>
    </p:spTree>
    <p:extLst>
      <p:ext uri="{BB962C8B-B14F-4D97-AF65-F5344CB8AC3E}">
        <p14:creationId xmlns:p14="http://schemas.microsoft.com/office/powerpoint/2010/main" val="197752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 calcmode="lin" valueType="num">
                                      <p:cBhvr additive="base">
                                        <p:cTn id="13" dur="500" fill="hold"/>
                                        <p:tgtEl>
                                          <p:spTgt spid="66"/>
                                        </p:tgtEl>
                                        <p:attrNameLst>
                                          <p:attrName>ppt_x</p:attrName>
                                        </p:attrNameLst>
                                      </p:cBhvr>
                                      <p:tavLst>
                                        <p:tav tm="0">
                                          <p:val>
                                            <p:strVal val="#ppt_x"/>
                                          </p:val>
                                        </p:tav>
                                        <p:tav tm="100000">
                                          <p:val>
                                            <p:strVal val="#ppt_x"/>
                                          </p:val>
                                        </p:tav>
                                      </p:tavLst>
                                    </p:anim>
                                    <p:anim calcmode="lin" valueType="num">
                                      <p:cBhvr additive="base">
                                        <p:cTn id="14" dur="500" fill="hold"/>
                                        <p:tgtEl>
                                          <p:spTgt spid="6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additive="base">
                                        <p:cTn id="17" dur="500" fill="hold"/>
                                        <p:tgtEl>
                                          <p:spTgt spid="65"/>
                                        </p:tgtEl>
                                        <p:attrNameLst>
                                          <p:attrName>ppt_x</p:attrName>
                                        </p:attrNameLst>
                                      </p:cBhvr>
                                      <p:tavLst>
                                        <p:tav tm="0">
                                          <p:val>
                                            <p:strVal val="#ppt_x"/>
                                          </p:val>
                                        </p:tav>
                                        <p:tav tm="100000">
                                          <p:val>
                                            <p:strVal val="#ppt_x"/>
                                          </p:val>
                                        </p:tav>
                                      </p:tavLst>
                                    </p:anim>
                                    <p:anim calcmode="lin" valueType="num">
                                      <p:cBhvr additive="base">
                                        <p:cTn id="18"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500" fill="hold"/>
                                        <p:tgtEl>
                                          <p:spTgt spid="64"/>
                                        </p:tgtEl>
                                        <p:attrNameLst>
                                          <p:attrName>ppt_x</p:attrName>
                                        </p:attrNameLst>
                                      </p:cBhvr>
                                      <p:tavLst>
                                        <p:tav tm="0">
                                          <p:val>
                                            <p:strVal val="#ppt_x"/>
                                          </p:val>
                                        </p:tav>
                                        <p:tav tm="100000">
                                          <p:val>
                                            <p:strVal val="#ppt_x"/>
                                          </p:val>
                                        </p:tav>
                                      </p:tavLst>
                                    </p:anim>
                                    <p:anim calcmode="lin" valueType="num">
                                      <p:cBhvr additive="base">
                                        <p:cTn id="24" dur="50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additive="base">
                                        <p:cTn id="27" dur="500" fill="hold"/>
                                        <p:tgtEl>
                                          <p:spTgt spid="60"/>
                                        </p:tgtEl>
                                        <p:attrNameLst>
                                          <p:attrName>ppt_x</p:attrName>
                                        </p:attrNameLst>
                                      </p:cBhvr>
                                      <p:tavLst>
                                        <p:tav tm="0">
                                          <p:val>
                                            <p:strVal val="#ppt_x"/>
                                          </p:val>
                                        </p:tav>
                                        <p:tav tm="100000">
                                          <p:val>
                                            <p:strVal val="#ppt_x"/>
                                          </p:val>
                                        </p:tav>
                                      </p:tavLst>
                                    </p:anim>
                                    <p:anim calcmode="lin" valueType="num">
                                      <p:cBhvr additive="base">
                                        <p:cTn id="2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0" grpId="0" animBg="1"/>
      <p:bldP spid="64" grpId="0"/>
      <p:bldP spid="6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915988" y="1507764"/>
            <a:ext cx="10971212" cy="778236"/>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altLang="en-US" dirty="0"/>
              <a:t>The tree with fewer number of elements becomes subtree of the other tree.</a:t>
            </a:r>
          </a:p>
        </p:txBody>
      </p:sp>
      <p:sp>
        <p:nvSpPr>
          <p:cNvPr id="61" name="Line 1086"/>
          <p:cNvSpPr>
            <a:spLocks noChangeShapeType="1"/>
          </p:cNvSpPr>
          <p:nvPr/>
        </p:nvSpPr>
        <p:spPr bwMode="auto">
          <a:xfrm flipV="1">
            <a:off x="3733800" y="2590800"/>
            <a:ext cx="3200400" cy="609600"/>
          </a:xfrm>
          <a:prstGeom prst="line">
            <a:avLst/>
          </a:prstGeom>
          <a:noFill/>
          <a:ln w="38100">
            <a:solidFill>
              <a:srgbClr val="C00000"/>
            </a:solidFill>
            <a:round/>
            <a:headEnd type="none" w="sm" len="sm"/>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5" name="Group 64"/>
          <p:cNvGrpSpPr/>
          <p:nvPr/>
        </p:nvGrpSpPr>
        <p:grpSpPr>
          <a:xfrm>
            <a:off x="762000" y="2286000"/>
            <a:ext cx="9144000" cy="3962400"/>
            <a:chOff x="760412" y="2286000"/>
            <a:chExt cx="9144000" cy="3962400"/>
          </a:xfrm>
        </p:grpSpPr>
        <p:grpSp>
          <p:nvGrpSpPr>
            <p:cNvPr id="4" name="Group 1028"/>
            <p:cNvGrpSpPr>
              <a:grpSpLocks/>
            </p:cNvGrpSpPr>
            <p:nvPr/>
          </p:nvGrpSpPr>
          <p:grpSpPr bwMode="auto">
            <a:xfrm>
              <a:off x="760412" y="3124200"/>
              <a:ext cx="4572000" cy="3124200"/>
              <a:chOff x="240" y="912"/>
              <a:chExt cx="2880" cy="1968"/>
            </a:xfrm>
            <a:noFill/>
          </p:grpSpPr>
          <p:sp>
            <p:nvSpPr>
              <p:cNvPr id="5" name="Oval 1029"/>
              <p:cNvSpPr>
                <a:spLocks noChangeArrowheads="1"/>
              </p:cNvSpPr>
              <p:nvPr/>
            </p:nvSpPr>
            <p:spPr bwMode="auto">
              <a:xfrm>
                <a:off x="1296"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1030"/>
              <p:cNvSpPr txBox="1">
                <a:spLocks noChangeArrowheads="1"/>
              </p:cNvSpPr>
              <p:nvPr/>
            </p:nvSpPr>
            <p:spPr bwMode="auto">
              <a:xfrm>
                <a:off x="1344"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4</a:t>
                </a:r>
              </a:p>
            </p:txBody>
          </p:sp>
          <p:sp>
            <p:nvSpPr>
              <p:cNvPr id="7" name="Oval 1031"/>
              <p:cNvSpPr>
                <a:spLocks noChangeArrowheads="1"/>
              </p:cNvSpPr>
              <p:nvPr/>
            </p:nvSpPr>
            <p:spPr bwMode="auto">
              <a:xfrm>
                <a:off x="432" y="216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032"/>
              <p:cNvSpPr txBox="1">
                <a:spLocks noChangeArrowheads="1"/>
              </p:cNvSpPr>
              <p:nvPr/>
            </p:nvSpPr>
            <p:spPr bwMode="auto">
              <a:xfrm>
                <a:off x="480" y="2160"/>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a:t>
                </a:r>
              </a:p>
            </p:txBody>
          </p:sp>
          <p:sp>
            <p:nvSpPr>
              <p:cNvPr id="9" name="Oval 1033"/>
              <p:cNvSpPr>
                <a:spLocks noChangeArrowheads="1"/>
              </p:cNvSpPr>
              <p:nvPr/>
            </p:nvSpPr>
            <p:spPr bwMode="auto">
              <a:xfrm>
                <a:off x="720" y="1776"/>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 Box 1034"/>
              <p:cNvSpPr txBox="1">
                <a:spLocks noChangeArrowheads="1"/>
              </p:cNvSpPr>
              <p:nvPr/>
            </p:nvSpPr>
            <p:spPr bwMode="auto">
              <a:xfrm>
                <a:off x="768" y="1776"/>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9</a:t>
                </a:r>
              </a:p>
            </p:txBody>
          </p:sp>
          <p:sp>
            <p:nvSpPr>
              <p:cNvPr id="11" name="Oval 1035"/>
              <p:cNvSpPr>
                <a:spLocks noChangeArrowheads="1"/>
              </p:cNvSpPr>
              <p:nvPr/>
            </p:nvSpPr>
            <p:spPr bwMode="auto">
              <a:xfrm>
                <a:off x="192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036"/>
              <p:cNvSpPr>
                <a:spLocks noChangeArrowheads="1"/>
              </p:cNvSpPr>
              <p:nvPr/>
            </p:nvSpPr>
            <p:spPr bwMode="auto">
              <a:xfrm>
                <a:off x="264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1037"/>
              <p:cNvSpPr txBox="1">
                <a:spLocks noChangeArrowheads="1"/>
              </p:cNvSpPr>
              <p:nvPr/>
            </p:nvSpPr>
            <p:spPr bwMode="auto">
              <a:xfrm>
                <a:off x="2640" y="1920"/>
                <a:ext cx="480"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30</a:t>
                </a:r>
              </a:p>
            </p:txBody>
          </p:sp>
          <p:sp>
            <p:nvSpPr>
              <p:cNvPr id="14" name="Oval 1038"/>
              <p:cNvSpPr>
                <a:spLocks noChangeArrowheads="1"/>
              </p:cNvSpPr>
              <p:nvPr/>
            </p:nvSpPr>
            <p:spPr bwMode="auto">
              <a:xfrm>
                <a:off x="2160"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039"/>
              <p:cNvSpPr txBox="1">
                <a:spLocks noChangeArrowheads="1"/>
              </p:cNvSpPr>
              <p:nvPr/>
            </p:nvSpPr>
            <p:spPr bwMode="auto">
              <a:xfrm>
                <a:off x="2208"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5</a:t>
                </a:r>
              </a:p>
            </p:txBody>
          </p:sp>
          <p:sp>
            <p:nvSpPr>
              <p:cNvPr id="16" name="Oval 1040"/>
              <p:cNvSpPr>
                <a:spLocks noChangeArrowheads="1"/>
              </p:cNvSpPr>
              <p:nvPr/>
            </p:nvSpPr>
            <p:spPr bwMode="auto">
              <a:xfrm>
                <a:off x="1824" y="91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041"/>
              <p:cNvSpPr txBox="1">
                <a:spLocks noChangeArrowheads="1"/>
              </p:cNvSpPr>
              <p:nvPr/>
            </p:nvSpPr>
            <p:spPr bwMode="auto">
              <a:xfrm>
                <a:off x="1824" y="912"/>
                <a:ext cx="336"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13</a:t>
                </a:r>
              </a:p>
            </p:txBody>
          </p:sp>
          <p:sp>
            <p:nvSpPr>
              <p:cNvPr id="18" name="Line 1042"/>
              <p:cNvSpPr>
                <a:spLocks noChangeShapeType="1"/>
              </p:cNvSpPr>
              <p:nvPr/>
            </p:nvSpPr>
            <p:spPr bwMode="auto">
              <a:xfrm flipH="1">
                <a:off x="1488" y="1104"/>
                <a:ext cx="336" cy="240"/>
              </a:xfrm>
              <a:prstGeom prst="line">
                <a:avLst/>
              </a:prstGeom>
              <a:grpFill/>
              <a:ln w="38100">
                <a:solidFill>
                  <a:schemeClr val="tx1"/>
                </a:solidFill>
                <a:round/>
                <a:headEnd type="triangle" w="med" len="me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043"/>
              <p:cNvSpPr>
                <a:spLocks noChangeShapeType="1"/>
              </p:cNvSpPr>
              <p:nvPr/>
            </p:nvSpPr>
            <p:spPr bwMode="auto">
              <a:xfrm flipH="1">
                <a:off x="912" y="1536"/>
                <a:ext cx="384" cy="240"/>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044"/>
              <p:cNvSpPr>
                <a:spLocks noChangeShapeType="1"/>
              </p:cNvSpPr>
              <p:nvPr/>
            </p:nvSpPr>
            <p:spPr bwMode="auto">
              <a:xfrm>
                <a:off x="2064" y="1152"/>
                <a:ext cx="192" cy="192"/>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045"/>
              <p:cNvSpPr>
                <a:spLocks noChangeShapeType="1"/>
              </p:cNvSpPr>
              <p:nvPr/>
            </p:nvSpPr>
            <p:spPr bwMode="auto">
              <a:xfrm flipH="1">
                <a:off x="624" y="2016"/>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1046"/>
              <p:cNvSpPr>
                <a:spLocks noChangeShapeType="1"/>
              </p:cNvSpPr>
              <p:nvPr/>
            </p:nvSpPr>
            <p:spPr bwMode="auto">
              <a:xfrm flipH="1">
                <a:off x="2064" y="1632"/>
                <a:ext cx="192" cy="288"/>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1047"/>
              <p:cNvSpPr>
                <a:spLocks noChangeShapeType="1"/>
              </p:cNvSpPr>
              <p:nvPr/>
            </p:nvSpPr>
            <p:spPr bwMode="auto">
              <a:xfrm>
                <a:off x="2400" y="1584"/>
                <a:ext cx="288" cy="38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Text Box 1048"/>
              <p:cNvSpPr txBox="1">
                <a:spLocks noChangeArrowheads="1"/>
              </p:cNvSpPr>
              <p:nvPr/>
            </p:nvSpPr>
            <p:spPr bwMode="auto">
              <a:xfrm>
                <a:off x="1920" y="1920"/>
                <a:ext cx="43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11</a:t>
                </a:r>
              </a:p>
            </p:txBody>
          </p:sp>
          <p:sp>
            <p:nvSpPr>
              <p:cNvPr id="25" name="Oval 1049"/>
              <p:cNvSpPr>
                <a:spLocks noChangeArrowheads="1"/>
              </p:cNvSpPr>
              <p:nvPr/>
            </p:nvSpPr>
            <p:spPr bwMode="auto">
              <a:xfrm>
                <a:off x="240" y="259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Text Box 1050"/>
              <p:cNvSpPr txBox="1">
                <a:spLocks noChangeArrowheads="1"/>
              </p:cNvSpPr>
              <p:nvPr/>
            </p:nvSpPr>
            <p:spPr bwMode="auto">
              <a:xfrm>
                <a:off x="288" y="2592"/>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a:t>
                </a:r>
              </a:p>
            </p:txBody>
          </p:sp>
          <p:sp>
            <p:nvSpPr>
              <p:cNvPr id="27" name="Line 1051"/>
              <p:cNvSpPr>
                <a:spLocks noChangeShapeType="1"/>
              </p:cNvSpPr>
              <p:nvPr/>
            </p:nvSpPr>
            <p:spPr bwMode="auto">
              <a:xfrm flipH="1">
                <a:off x="432" y="2448"/>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 name="Group 1052"/>
            <p:cNvGrpSpPr>
              <a:grpSpLocks/>
            </p:cNvGrpSpPr>
            <p:nvPr/>
          </p:nvGrpSpPr>
          <p:grpSpPr bwMode="auto">
            <a:xfrm>
              <a:off x="5713412" y="2286000"/>
              <a:ext cx="3200400" cy="3429000"/>
              <a:chOff x="3168" y="816"/>
              <a:chExt cx="2016" cy="2160"/>
            </a:xfrm>
          </p:grpSpPr>
          <p:sp>
            <p:nvSpPr>
              <p:cNvPr id="29" name="Oval 1053"/>
              <p:cNvSpPr>
                <a:spLocks noChangeArrowheads="1"/>
              </p:cNvSpPr>
              <p:nvPr/>
            </p:nvSpPr>
            <p:spPr bwMode="auto">
              <a:xfrm>
                <a:off x="3936" y="816"/>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Text Box 1054"/>
              <p:cNvSpPr txBox="1">
                <a:spLocks noChangeArrowheads="1"/>
              </p:cNvSpPr>
              <p:nvPr/>
            </p:nvSpPr>
            <p:spPr bwMode="auto">
              <a:xfrm>
                <a:off x="3984" y="816"/>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7</a:t>
                </a:r>
              </a:p>
            </p:txBody>
          </p:sp>
          <p:sp>
            <p:nvSpPr>
              <p:cNvPr id="31" name="Oval 1055"/>
              <p:cNvSpPr>
                <a:spLocks noChangeArrowheads="1"/>
              </p:cNvSpPr>
              <p:nvPr/>
            </p:nvSpPr>
            <p:spPr bwMode="auto">
              <a:xfrm>
                <a:off x="316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Text Box 1056"/>
              <p:cNvSpPr txBox="1">
                <a:spLocks noChangeArrowheads="1"/>
              </p:cNvSpPr>
              <p:nvPr/>
            </p:nvSpPr>
            <p:spPr bwMode="auto">
              <a:xfrm>
                <a:off x="321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8</a:t>
                </a:r>
              </a:p>
            </p:txBody>
          </p:sp>
          <p:sp>
            <p:nvSpPr>
              <p:cNvPr id="33" name="Oval 1057"/>
              <p:cNvSpPr>
                <a:spLocks noChangeArrowheads="1"/>
              </p:cNvSpPr>
              <p:nvPr/>
            </p:nvSpPr>
            <p:spPr bwMode="auto">
              <a:xfrm>
                <a:off x="364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1058"/>
              <p:cNvSpPr txBox="1">
                <a:spLocks noChangeArrowheads="1"/>
              </p:cNvSpPr>
              <p:nvPr/>
            </p:nvSpPr>
            <p:spPr bwMode="auto">
              <a:xfrm>
                <a:off x="3696" y="139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a:t>
                </a:r>
              </a:p>
            </p:txBody>
          </p:sp>
          <p:sp>
            <p:nvSpPr>
              <p:cNvPr id="35" name="Oval 1059"/>
              <p:cNvSpPr>
                <a:spLocks noChangeArrowheads="1"/>
              </p:cNvSpPr>
              <p:nvPr/>
            </p:nvSpPr>
            <p:spPr bwMode="auto">
              <a:xfrm>
                <a:off x="412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1060"/>
              <p:cNvSpPr txBox="1">
                <a:spLocks noChangeArrowheads="1"/>
              </p:cNvSpPr>
              <p:nvPr/>
            </p:nvSpPr>
            <p:spPr bwMode="auto">
              <a:xfrm>
                <a:off x="4128" y="1392"/>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22</a:t>
                </a:r>
              </a:p>
            </p:txBody>
          </p:sp>
          <p:sp>
            <p:nvSpPr>
              <p:cNvPr id="37" name="Oval 1061"/>
              <p:cNvSpPr>
                <a:spLocks noChangeArrowheads="1"/>
              </p:cNvSpPr>
              <p:nvPr/>
            </p:nvSpPr>
            <p:spPr bwMode="auto">
              <a:xfrm>
                <a:off x="460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Text Box 1062"/>
              <p:cNvSpPr txBox="1">
                <a:spLocks noChangeArrowheads="1"/>
              </p:cNvSpPr>
              <p:nvPr/>
            </p:nvSpPr>
            <p:spPr bwMode="auto">
              <a:xfrm>
                <a:off x="465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6</a:t>
                </a:r>
              </a:p>
            </p:txBody>
          </p:sp>
          <p:sp>
            <p:nvSpPr>
              <p:cNvPr id="39" name="Line 1063"/>
              <p:cNvSpPr>
                <a:spLocks noChangeShapeType="1"/>
              </p:cNvSpPr>
              <p:nvPr/>
            </p:nvSpPr>
            <p:spPr bwMode="auto">
              <a:xfrm flipH="1">
                <a:off x="3360" y="1056"/>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1064"/>
              <p:cNvSpPr>
                <a:spLocks noChangeShapeType="1"/>
              </p:cNvSpPr>
              <p:nvPr/>
            </p:nvSpPr>
            <p:spPr bwMode="auto">
              <a:xfrm flipH="1">
                <a:off x="3888" y="1104"/>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065"/>
              <p:cNvSpPr>
                <a:spLocks noChangeShapeType="1"/>
              </p:cNvSpPr>
              <p:nvPr/>
            </p:nvSpPr>
            <p:spPr bwMode="auto">
              <a:xfrm>
                <a:off x="4128" y="1104"/>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1066"/>
              <p:cNvSpPr>
                <a:spLocks noChangeShapeType="1"/>
              </p:cNvSpPr>
              <p:nvPr/>
            </p:nvSpPr>
            <p:spPr bwMode="auto">
              <a:xfrm>
                <a:off x="4224" y="1008"/>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1067"/>
              <p:cNvSpPr>
                <a:spLocks noChangeShapeType="1"/>
              </p:cNvSpPr>
              <p:nvPr/>
            </p:nvSpPr>
            <p:spPr bwMode="auto">
              <a:xfrm>
                <a:off x="4176" y="1056"/>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Oval 1068"/>
              <p:cNvSpPr>
                <a:spLocks noChangeArrowheads="1"/>
              </p:cNvSpPr>
              <p:nvPr/>
            </p:nvSpPr>
            <p:spPr bwMode="auto">
              <a:xfrm>
                <a:off x="4176" y="211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Text Box 1069"/>
              <p:cNvSpPr txBox="1">
                <a:spLocks noChangeArrowheads="1"/>
              </p:cNvSpPr>
              <p:nvPr/>
            </p:nvSpPr>
            <p:spPr bwMode="auto">
              <a:xfrm>
                <a:off x="4128" y="211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10</a:t>
                </a:r>
              </a:p>
            </p:txBody>
          </p:sp>
          <p:sp>
            <p:nvSpPr>
              <p:cNvPr id="46" name="Oval 1070"/>
              <p:cNvSpPr>
                <a:spLocks noChangeArrowheads="1"/>
              </p:cNvSpPr>
              <p:nvPr/>
            </p:nvSpPr>
            <p:spPr bwMode="auto">
              <a:xfrm>
                <a:off x="340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Text Box 1071"/>
              <p:cNvSpPr txBox="1">
                <a:spLocks noChangeArrowheads="1"/>
              </p:cNvSpPr>
              <p:nvPr/>
            </p:nvSpPr>
            <p:spPr bwMode="auto">
              <a:xfrm>
                <a:off x="340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20</a:t>
                </a:r>
              </a:p>
            </p:txBody>
          </p:sp>
          <p:sp>
            <p:nvSpPr>
              <p:cNvPr id="48" name="Oval 1072"/>
              <p:cNvSpPr>
                <a:spLocks noChangeArrowheads="1"/>
              </p:cNvSpPr>
              <p:nvPr/>
            </p:nvSpPr>
            <p:spPr bwMode="auto">
              <a:xfrm>
                <a:off x="388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Text Box 1073"/>
              <p:cNvSpPr txBox="1">
                <a:spLocks noChangeArrowheads="1"/>
              </p:cNvSpPr>
              <p:nvPr/>
            </p:nvSpPr>
            <p:spPr bwMode="auto">
              <a:xfrm>
                <a:off x="388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16</a:t>
                </a:r>
              </a:p>
            </p:txBody>
          </p:sp>
          <p:sp>
            <p:nvSpPr>
              <p:cNvPr id="50" name="Oval 1074"/>
              <p:cNvSpPr>
                <a:spLocks noChangeArrowheads="1"/>
              </p:cNvSpPr>
              <p:nvPr/>
            </p:nvSpPr>
            <p:spPr bwMode="auto">
              <a:xfrm>
                <a:off x="436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Text Box 1075"/>
              <p:cNvSpPr txBox="1">
                <a:spLocks noChangeArrowheads="1"/>
              </p:cNvSpPr>
              <p:nvPr/>
            </p:nvSpPr>
            <p:spPr bwMode="auto">
              <a:xfrm>
                <a:off x="4368" y="2688"/>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14</a:t>
                </a:r>
              </a:p>
            </p:txBody>
          </p:sp>
          <p:sp>
            <p:nvSpPr>
              <p:cNvPr id="52" name="Oval 1076"/>
              <p:cNvSpPr>
                <a:spLocks noChangeArrowheads="1"/>
              </p:cNvSpPr>
              <p:nvPr/>
            </p:nvSpPr>
            <p:spPr bwMode="auto">
              <a:xfrm>
                <a:off x="484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Text Box 1077"/>
              <p:cNvSpPr txBox="1">
                <a:spLocks noChangeArrowheads="1"/>
              </p:cNvSpPr>
              <p:nvPr/>
            </p:nvSpPr>
            <p:spPr bwMode="auto">
              <a:xfrm>
                <a:off x="4848" y="2688"/>
                <a:ext cx="33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12</a:t>
                </a:r>
              </a:p>
            </p:txBody>
          </p:sp>
          <p:sp>
            <p:nvSpPr>
              <p:cNvPr id="54" name="Line 1078"/>
              <p:cNvSpPr>
                <a:spLocks noChangeShapeType="1"/>
              </p:cNvSpPr>
              <p:nvPr/>
            </p:nvSpPr>
            <p:spPr bwMode="auto">
              <a:xfrm flipH="1">
                <a:off x="3600" y="2352"/>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1079"/>
              <p:cNvSpPr>
                <a:spLocks noChangeShapeType="1"/>
              </p:cNvSpPr>
              <p:nvPr/>
            </p:nvSpPr>
            <p:spPr bwMode="auto">
              <a:xfrm flipH="1">
                <a:off x="4128" y="2400"/>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Line 1080"/>
              <p:cNvSpPr>
                <a:spLocks noChangeShapeType="1"/>
              </p:cNvSpPr>
              <p:nvPr/>
            </p:nvSpPr>
            <p:spPr bwMode="auto">
              <a:xfrm>
                <a:off x="4368" y="2400"/>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Line 1081"/>
              <p:cNvSpPr>
                <a:spLocks noChangeShapeType="1"/>
              </p:cNvSpPr>
              <p:nvPr/>
            </p:nvSpPr>
            <p:spPr bwMode="auto">
              <a:xfrm>
                <a:off x="4464" y="2304"/>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1082"/>
              <p:cNvSpPr>
                <a:spLocks noChangeShapeType="1"/>
              </p:cNvSpPr>
              <p:nvPr/>
            </p:nvSpPr>
            <p:spPr bwMode="auto">
              <a:xfrm>
                <a:off x="4416" y="2352"/>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Line 1083"/>
              <p:cNvSpPr>
                <a:spLocks noChangeShapeType="1"/>
              </p:cNvSpPr>
              <p:nvPr/>
            </p:nvSpPr>
            <p:spPr bwMode="auto">
              <a:xfrm>
                <a:off x="4320" y="1680"/>
                <a:ext cx="0" cy="432"/>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0" name="Text Box 1084"/>
            <p:cNvSpPr txBox="1">
              <a:spLocks noChangeArrowheads="1"/>
            </p:cNvSpPr>
            <p:nvPr/>
          </p:nvSpPr>
          <p:spPr bwMode="auto">
            <a:xfrm>
              <a:off x="7542212" y="2343090"/>
              <a:ext cx="23622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solidFill>
                    <a:srgbClr val="C00000"/>
                  </a:solidFill>
                </a:rPr>
                <a:t>Weight = 10</a:t>
              </a:r>
            </a:p>
          </p:txBody>
        </p:sp>
        <p:sp>
          <p:nvSpPr>
            <p:cNvPr id="62" name="Text Box 1084"/>
            <p:cNvSpPr txBox="1">
              <a:spLocks noChangeArrowheads="1"/>
            </p:cNvSpPr>
            <p:nvPr/>
          </p:nvSpPr>
          <p:spPr bwMode="auto">
            <a:xfrm>
              <a:off x="1827212" y="3105090"/>
              <a:ext cx="23622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solidFill>
                    <a:srgbClr val="C00000"/>
                  </a:solidFill>
                </a:rPr>
                <a:t>Weight = 8</a:t>
              </a:r>
            </a:p>
          </p:txBody>
        </p:sp>
      </p:grpSp>
      <p:sp>
        <p:nvSpPr>
          <p:cNvPr id="63"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sz="4000" dirty="0"/>
              <a:t>Union by W</a:t>
            </a:r>
            <a:r>
              <a:rPr lang="en-US" altLang="en-US" sz="4000" dirty="0"/>
              <a:t>eight</a:t>
            </a:r>
            <a:endParaRPr lang="en-US" sz="4000" b="1" dirty="0"/>
          </a:p>
        </p:txBody>
      </p:sp>
      <p:sp>
        <p:nvSpPr>
          <p:cNvPr id="64" name="TextBox 63"/>
          <p:cNvSpPr txBox="1"/>
          <p:nvPr/>
        </p:nvSpPr>
        <p:spPr>
          <a:xfrm>
            <a:off x="2590800" y="2033826"/>
            <a:ext cx="685800" cy="461665"/>
          </a:xfrm>
          <a:prstGeom prst="rect">
            <a:avLst/>
          </a:prstGeom>
          <a:noFill/>
        </p:spPr>
        <p:txBody>
          <a:bodyPr wrap="square" rtlCol="0">
            <a:spAutoFit/>
          </a:bodyPr>
          <a:lstStyle/>
          <a:p>
            <a:r>
              <a:rPr lang="en-US" altLang="en-US" sz="2400" dirty="0">
                <a:solidFill>
                  <a:schemeClr val="hlink"/>
                </a:solidFill>
              </a:rPr>
              <a:t>= 7</a:t>
            </a:r>
            <a:endParaRPr lang="en-US" sz="2400" dirty="0"/>
          </a:p>
        </p:txBody>
      </p:sp>
      <p:sp>
        <p:nvSpPr>
          <p:cNvPr id="67" name="TextBox 66"/>
          <p:cNvSpPr txBox="1"/>
          <p:nvPr/>
        </p:nvSpPr>
        <p:spPr>
          <a:xfrm>
            <a:off x="1104900" y="2030106"/>
            <a:ext cx="1828800" cy="830997"/>
          </a:xfrm>
          <a:prstGeom prst="rect">
            <a:avLst/>
          </a:prstGeom>
          <a:noFill/>
        </p:spPr>
        <p:txBody>
          <a:bodyPr wrap="square" rtlCol="0">
            <a:spAutoFit/>
          </a:bodyPr>
          <a:lstStyle/>
          <a:p>
            <a:r>
              <a:rPr lang="en-US" altLang="en-US" sz="2400" dirty="0">
                <a:solidFill>
                  <a:schemeClr val="hlink"/>
                </a:solidFill>
              </a:rPr>
              <a:t>Union(7,13)</a:t>
            </a:r>
          </a:p>
          <a:p>
            <a:endParaRPr lang="en-US" sz="2400" dirty="0"/>
          </a:p>
        </p:txBody>
      </p:sp>
    </p:spTree>
    <p:extLst>
      <p:ext uri="{BB962C8B-B14F-4D97-AF65-F5344CB8AC3E}">
        <p14:creationId xmlns:p14="http://schemas.microsoft.com/office/powerpoint/2010/main" val="120425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ppt_x"/>
                                          </p:val>
                                        </p:tav>
                                        <p:tav tm="100000">
                                          <p:val>
                                            <p:strVal val="#ppt_x"/>
                                          </p:val>
                                        </p:tav>
                                      </p:tavLst>
                                    </p:anim>
                                    <p:anim calcmode="lin" valueType="num">
                                      <p:cBhvr additive="base">
                                        <p:cTn id="8" dur="500" fill="hold"/>
                                        <p:tgtEl>
                                          <p:spTgt spid="6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ppt_x"/>
                                          </p:val>
                                        </p:tav>
                                        <p:tav tm="100000">
                                          <p:val>
                                            <p:strVal val="#ppt_x"/>
                                          </p:val>
                                        </p:tav>
                                      </p:tavLst>
                                    </p:anim>
                                    <p:anim calcmode="lin" valueType="num">
                                      <p:cBhvr additive="base">
                                        <p:cTn id="12"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anim calcmode="lin" valueType="num">
                                      <p:cBhvr additive="base">
                                        <p:cTn id="21" dur="500" fill="hold"/>
                                        <p:tgtEl>
                                          <p:spTgt spid="64"/>
                                        </p:tgtEl>
                                        <p:attrNameLst>
                                          <p:attrName>ppt_x</p:attrName>
                                        </p:attrNameLst>
                                      </p:cBhvr>
                                      <p:tavLst>
                                        <p:tav tm="0">
                                          <p:val>
                                            <p:strVal val="#ppt_x"/>
                                          </p:val>
                                        </p:tav>
                                        <p:tav tm="100000">
                                          <p:val>
                                            <p:strVal val="#ppt_x"/>
                                          </p:val>
                                        </p:tav>
                                      </p:tavLst>
                                    </p:anim>
                                    <p:anim calcmode="lin" valueType="num">
                                      <p:cBhvr additive="base">
                                        <p:cTn id="22"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4"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8"/>
            <a:ext cx="10515600" cy="751243"/>
          </a:xfrm>
        </p:spPr>
        <p:txBody>
          <a:bodyPr/>
          <a:lstStyle/>
          <a:p>
            <a:r>
              <a:rPr lang="en-US" dirty="0"/>
              <a:t>Minimum Spanning Trees</a:t>
            </a:r>
          </a:p>
        </p:txBody>
      </p:sp>
      <p:sp>
        <p:nvSpPr>
          <p:cNvPr id="3" name="Content Placeholder 2"/>
          <p:cNvSpPr>
            <a:spLocks noGrp="1"/>
          </p:cNvSpPr>
          <p:nvPr>
            <p:ph idx="1"/>
          </p:nvPr>
        </p:nvSpPr>
        <p:spPr>
          <a:xfrm>
            <a:off x="575240" y="1463857"/>
            <a:ext cx="11187258" cy="730703"/>
          </a:xfrm>
        </p:spPr>
        <p:txBody>
          <a:bodyPr>
            <a:normAutofit fontScale="92500" lnSpcReduction="20000"/>
          </a:bodyPr>
          <a:lstStyle/>
          <a:p>
            <a:r>
              <a:rPr lang="en-US" dirty="0"/>
              <a:t>It’s the 1920’s. Your friend at the electric company needs to choose where to build wires to connect all these cities to the plant. </a:t>
            </a:r>
          </a:p>
        </p:txBody>
      </p:sp>
      <p:sp>
        <p:nvSpPr>
          <p:cNvPr id="6" name="Oval 5"/>
          <p:cNvSpPr/>
          <p:nvPr/>
        </p:nvSpPr>
        <p:spPr>
          <a:xfrm>
            <a:off x="3208719" y="394364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4906961" y="2284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4511722" y="48482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6696075" y="4833371"/>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p:cNvSpPr/>
          <p:nvPr/>
        </p:nvSpPr>
        <p:spPr>
          <a:xfrm>
            <a:off x="6838950" y="31376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4621211" y="376331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0" name="Straight Connector 19"/>
          <p:cNvCxnSpPr>
            <a:stCxn id="7" idx="2"/>
            <a:endCxn id="6" idx="7"/>
          </p:cNvCxnSpPr>
          <p:nvPr/>
        </p:nvCxnSpPr>
        <p:spPr>
          <a:xfrm flipH="1">
            <a:off x="3452622" y="2424723"/>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8" idx="2"/>
          </p:cNvCxnSpPr>
          <p:nvPr/>
        </p:nvCxnSpPr>
        <p:spPr>
          <a:xfrm>
            <a:off x="3452622" y="4182344"/>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0"/>
            <a:endCxn id="11" idx="4"/>
          </p:cNvCxnSpPr>
          <p:nvPr/>
        </p:nvCxnSpPr>
        <p:spPr>
          <a:xfrm flipV="1">
            <a:off x="4654597" y="4042959"/>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2"/>
            <a:endCxn id="6" idx="6"/>
          </p:cNvCxnSpPr>
          <p:nvPr/>
        </p:nvCxnSpPr>
        <p:spPr>
          <a:xfrm flipH="1">
            <a:off x="3494469" y="3903135"/>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7"/>
            <a:endCxn id="10" idx="2"/>
          </p:cNvCxnSpPr>
          <p:nvPr/>
        </p:nvCxnSpPr>
        <p:spPr>
          <a:xfrm flipV="1">
            <a:off x="4865114" y="3277460"/>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0" idx="4"/>
            <a:endCxn id="9" idx="0"/>
          </p:cNvCxnSpPr>
          <p:nvPr/>
        </p:nvCxnSpPr>
        <p:spPr>
          <a:xfrm flipH="1">
            <a:off x="6890436" y="3417284"/>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8" idx="6"/>
          </p:cNvCxnSpPr>
          <p:nvPr/>
        </p:nvCxnSpPr>
        <p:spPr>
          <a:xfrm flipH="1" flipV="1">
            <a:off x="4797472" y="4988060"/>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1"/>
            <a:endCxn id="7" idx="6"/>
          </p:cNvCxnSpPr>
          <p:nvPr/>
        </p:nvCxnSpPr>
        <p:spPr>
          <a:xfrm flipH="1" flipV="1">
            <a:off x="5192711" y="2424723"/>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3"/>
            <a:endCxn id="8" idx="7"/>
          </p:cNvCxnSpPr>
          <p:nvPr/>
        </p:nvCxnSpPr>
        <p:spPr>
          <a:xfrm flipH="1">
            <a:off x="4755625" y="3376330"/>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a:endCxn id="9" idx="2"/>
          </p:cNvCxnSpPr>
          <p:nvPr/>
        </p:nvCxnSpPr>
        <p:spPr>
          <a:xfrm>
            <a:off x="4865114" y="4002005"/>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739896" y="2907792"/>
            <a:ext cx="317944" cy="369667"/>
          </a:xfrm>
          <a:prstGeom prst="rect">
            <a:avLst/>
          </a:prstGeom>
          <a:noFill/>
        </p:spPr>
        <p:txBody>
          <a:bodyPr wrap="square" rtlCol="0">
            <a:spAutoFit/>
          </a:bodyPr>
          <a:lstStyle/>
          <a:p>
            <a:r>
              <a:rPr lang="en-US" dirty="0"/>
              <a:t>3</a:t>
            </a:r>
          </a:p>
        </p:txBody>
      </p:sp>
      <p:sp>
        <p:nvSpPr>
          <p:cNvPr id="55" name="TextBox 54"/>
          <p:cNvSpPr txBox="1"/>
          <p:nvPr/>
        </p:nvSpPr>
        <p:spPr>
          <a:xfrm>
            <a:off x="5486272" y="2650885"/>
            <a:ext cx="317944" cy="369667"/>
          </a:xfrm>
          <a:prstGeom prst="rect">
            <a:avLst/>
          </a:prstGeom>
          <a:noFill/>
        </p:spPr>
        <p:txBody>
          <a:bodyPr wrap="square" rtlCol="0">
            <a:spAutoFit/>
          </a:bodyPr>
          <a:lstStyle/>
          <a:p>
            <a:r>
              <a:rPr lang="en-US" dirty="0"/>
              <a:t>6</a:t>
            </a:r>
          </a:p>
        </p:txBody>
      </p:sp>
      <p:sp>
        <p:nvSpPr>
          <p:cNvPr id="56" name="TextBox 55"/>
          <p:cNvSpPr txBox="1"/>
          <p:nvPr/>
        </p:nvSpPr>
        <p:spPr>
          <a:xfrm>
            <a:off x="5103048" y="3314400"/>
            <a:ext cx="317944" cy="369667"/>
          </a:xfrm>
          <a:prstGeom prst="rect">
            <a:avLst/>
          </a:prstGeom>
          <a:noFill/>
        </p:spPr>
        <p:txBody>
          <a:bodyPr wrap="square" rtlCol="0">
            <a:spAutoFit/>
          </a:bodyPr>
          <a:lstStyle/>
          <a:p>
            <a:r>
              <a:rPr lang="en-US" dirty="0"/>
              <a:t>2</a:t>
            </a:r>
          </a:p>
        </p:txBody>
      </p:sp>
      <p:sp>
        <p:nvSpPr>
          <p:cNvPr id="57" name="TextBox 56"/>
          <p:cNvSpPr txBox="1"/>
          <p:nvPr/>
        </p:nvSpPr>
        <p:spPr>
          <a:xfrm>
            <a:off x="4001420" y="3644114"/>
            <a:ext cx="317944" cy="369667"/>
          </a:xfrm>
          <a:prstGeom prst="rect">
            <a:avLst/>
          </a:prstGeom>
          <a:noFill/>
        </p:spPr>
        <p:txBody>
          <a:bodyPr wrap="square" rtlCol="0">
            <a:spAutoFit/>
          </a:bodyPr>
          <a:lstStyle/>
          <a:p>
            <a:r>
              <a:rPr lang="en-US" dirty="0"/>
              <a:t>1</a:t>
            </a:r>
          </a:p>
        </p:txBody>
      </p:sp>
      <p:sp>
        <p:nvSpPr>
          <p:cNvPr id="58" name="TextBox 57"/>
          <p:cNvSpPr txBox="1"/>
          <p:nvPr/>
        </p:nvSpPr>
        <p:spPr>
          <a:xfrm>
            <a:off x="3754311" y="4585202"/>
            <a:ext cx="317944" cy="369667"/>
          </a:xfrm>
          <a:prstGeom prst="rect">
            <a:avLst/>
          </a:prstGeom>
          <a:noFill/>
        </p:spPr>
        <p:txBody>
          <a:bodyPr wrap="square" rtlCol="0">
            <a:spAutoFit/>
          </a:bodyPr>
          <a:lstStyle/>
          <a:p>
            <a:r>
              <a:rPr lang="en-US" dirty="0"/>
              <a:t>4</a:t>
            </a:r>
          </a:p>
        </p:txBody>
      </p:sp>
      <p:sp>
        <p:nvSpPr>
          <p:cNvPr id="59" name="TextBox 58"/>
          <p:cNvSpPr txBox="1"/>
          <p:nvPr/>
        </p:nvSpPr>
        <p:spPr>
          <a:xfrm>
            <a:off x="4440881" y="4186749"/>
            <a:ext cx="317944" cy="369667"/>
          </a:xfrm>
          <a:prstGeom prst="rect">
            <a:avLst/>
          </a:prstGeom>
          <a:noFill/>
        </p:spPr>
        <p:txBody>
          <a:bodyPr wrap="square" rtlCol="0">
            <a:spAutoFit/>
          </a:bodyPr>
          <a:lstStyle/>
          <a:p>
            <a:r>
              <a:rPr lang="en-US" dirty="0"/>
              <a:t>5</a:t>
            </a:r>
          </a:p>
        </p:txBody>
      </p:sp>
      <p:sp>
        <p:nvSpPr>
          <p:cNvPr id="60" name="TextBox 59"/>
          <p:cNvSpPr txBox="1"/>
          <p:nvPr/>
        </p:nvSpPr>
        <p:spPr>
          <a:xfrm>
            <a:off x="5486272" y="5030063"/>
            <a:ext cx="317944" cy="369667"/>
          </a:xfrm>
          <a:prstGeom prst="rect">
            <a:avLst/>
          </a:prstGeom>
          <a:noFill/>
        </p:spPr>
        <p:txBody>
          <a:bodyPr wrap="square" rtlCol="0">
            <a:spAutoFit/>
          </a:bodyPr>
          <a:lstStyle/>
          <a:p>
            <a:r>
              <a:rPr lang="en-US" dirty="0"/>
              <a:t>8</a:t>
            </a:r>
          </a:p>
        </p:txBody>
      </p:sp>
      <p:sp>
        <p:nvSpPr>
          <p:cNvPr id="61" name="TextBox 60"/>
          <p:cNvSpPr txBox="1"/>
          <p:nvPr/>
        </p:nvSpPr>
        <p:spPr>
          <a:xfrm>
            <a:off x="7020482" y="4002005"/>
            <a:ext cx="317944" cy="369667"/>
          </a:xfrm>
          <a:prstGeom prst="rect">
            <a:avLst/>
          </a:prstGeom>
          <a:noFill/>
        </p:spPr>
        <p:txBody>
          <a:bodyPr wrap="square" rtlCol="0">
            <a:spAutoFit/>
          </a:bodyPr>
          <a:lstStyle/>
          <a:p>
            <a:r>
              <a:rPr lang="en-US" dirty="0"/>
              <a:t>9</a:t>
            </a:r>
          </a:p>
        </p:txBody>
      </p:sp>
      <p:sp>
        <p:nvSpPr>
          <p:cNvPr id="62" name="TextBox 61"/>
          <p:cNvSpPr txBox="1"/>
          <p:nvPr/>
        </p:nvSpPr>
        <p:spPr>
          <a:xfrm>
            <a:off x="4953496" y="3846890"/>
            <a:ext cx="460416" cy="369332"/>
          </a:xfrm>
          <a:prstGeom prst="rect">
            <a:avLst/>
          </a:prstGeom>
          <a:noFill/>
        </p:spPr>
        <p:txBody>
          <a:bodyPr wrap="square" rtlCol="0">
            <a:spAutoFit/>
          </a:bodyPr>
          <a:lstStyle/>
          <a:p>
            <a:r>
              <a:rPr lang="en-US" dirty="0"/>
              <a:t>10</a:t>
            </a:r>
          </a:p>
        </p:txBody>
      </p:sp>
      <p:sp>
        <p:nvSpPr>
          <p:cNvPr id="63" name="TextBox 62"/>
          <p:cNvSpPr txBox="1"/>
          <p:nvPr/>
        </p:nvSpPr>
        <p:spPr>
          <a:xfrm>
            <a:off x="4821304" y="4390448"/>
            <a:ext cx="317944" cy="369667"/>
          </a:xfrm>
          <a:prstGeom prst="rect">
            <a:avLst/>
          </a:prstGeom>
          <a:noFill/>
        </p:spPr>
        <p:txBody>
          <a:bodyPr wrap="square" rtlCol="0">
            <a:spAutoFit/>
          </a:bodyPr>
          <a:lstStyle/>
          <a:p>
            <a:r>
              <a:rPr lang="en-US" dirty="0"/>
              <a:t>7</a:t>
            </a:r>
          </a:p>
        </p:txBody>
      </p:sp>
      <p:sp>
        <p:nvSpPr>
          <p:cNvPr id="64" name="TextBox 63"/>
          <p:cNvSpPr txBox="1"/>
          <p:nvPr/>
        </p:nvSpPr>
        <p:spPr>
          <a:xfrm>
            <a:off x="575239" y="5312664"/>
            <a:ext cx="11187260" cy="646331"/>
          </a:xfrm>
          <a:prstGeom prst="rect">
            <a:avLst/>
          </a:prstGeom>
          <a:noFill/>
        </p:spPr>
        <p:txBody>
          <a:bodyPr wrap="square" rtlCol="0">
            <a:spAutoFit/>
          </a:bodyPr>
          <a:lstStyle/>
          <a:p>
            <a:r>
              <a:rPr lang="en-US" dirty="0"/>
              <a:t>She knows how much it would cost to lay electric wires between any pair of locations, and wants the cheapest way to make sure electricity from the plant to every city.</a:t>
            </a:r>
          </a:p>
        </p:txBody>
      </p:sp>
      <p:pic>
        <p:nvPicPr>
          <p:cNvPr id="1026" name="Picture 2" descr="Factory on Microsoft Windows 10 April 2018 Upd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1500" y="4894321"/>
            <a:ext cx="237871" cy="237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6602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a:extLst>
              <a:ext uri="{FF2B5EF4-FFF2-40B4-BE49-F238E27FC236}">
                <a16:creationId xmlns:a16="http://schemas.microsoft.com/office/drawing/2014/main" id="{148F3120-4E7D-CC46-BF01-A8E474BAC968}"/>
              </a:ext>
            </a:extLst>
          </p:cNvPr>
          <p:cNvSpPr>
            <a:spLocks noGrp="1"/>
          </p:cNvSpPr>
          <p:nvPr>
            <p:ph type="dt" sz="quarter" idx="10"/>
          </p:nvPr>
        </p:nvSpPr>
        <p:spPr bwMode="auto">
          <a:xfrm>
            <a:off x="0" y="6989763"/>
            <a:ext cx="2000250" cy="325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6661" tIns="48331" rIns="96661" bIns="48331" numCol="1" anchor="t" anchorCtr="0" compatLnSpc="1">
            <a:prstTxWarp prst="textNoShape">
              <a:avLst/>
            </a:prstTxWarp>
          </a:bodyPr>
          <a:lstStyle>
            <a:defPPr>
              <a:defRPr lang="en-US"/>
            </a:defPPr>
            <a:lvl1pPr algn="l" defTabSz="966788" rtl="0" eaLnBrk="0" fontAlgn="base" hangingPunct="0">
              <a:spcBef>
                <a:spcPct val="50000"/>
              </a:spcBef>
              <a:spcAft>
                <a:spcPct val="0"/>
              </a:spcAft>
              <a:defRPr sz="15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fld id="{8E583A2D-136F-9948-8DD3-0FAE99139072}" type="slidenum">
              <a:rPr lang="en-US" altLang="en-US" smtClean="0"/>
              <a:pPr/>
              <a:t>49</a:t>
            </a:fld>
            <a:endParaRPr lang="en-US" altLang="en-US" sz="1406">
              <a:latin typeface="Arial" panose="020B0604020202020204" pitchFamily="34" charset="0"/>
            </a:endParaRPr>
          </a:p>
        </p:txBody>
      </p:sp>
      <p:sp>
        <p:nvSpPr>
          <p:cNvPr id="121860" name="Text Box 4">
            <a:extLst>
              <a:ext uri="{FF2B5EF4-FFF2-40B4-BE49-F238E27FC236}">
                <a16:creationId xmlns:a16="http://schemas.microsoft.com/office/drawing/2014/main" id="{3C641873-4C0E-D548-920E-4D2BB9C1C172}"/>
              </a:ext>
            </a:extLst>
          </p:cNvPr>
          <p:cNvSpPr txBox="1">
            <a:spLocks noChangeArrowheads="1"/>
          </p:cNvSpPr>
          <p:nvPr/>
        </p:nvSpPr>
        <p:spPr bwMode="auto">
          <a:xfrm>
            <a:off x="2795154" y="1395386"/>
            <a:ext cx="5286375" cy="1490927"/>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620" tIns="45310" rIns="90620" bIns="45310">
            <a:spAutoFit/>
          </a:bodyPr>
          <a:lstStyle>
            <a:lvl1pPr defTabSz="228600">
              <a:defRPr sz="2400">
                <a:solidFill>
                  <a:schemeClr val="tx1"/>
                </a:solidFill>
                <a:latin typeface="Times New Roman" charset="0"/>
                <a:ea typeface="ＭＳ Ｐゴシック" charset="0"/>
              </a:defRPr>
            </a:lvl1pPr>
            <a:lvl2pPr marL="482600" defTabSz="228600">
              <a:defRPr sz="2400">
                <a:solidFill>
                  <a:schemeClr val="tx1"/>
                </a:solidFill>
                <a:latin typeface="Times New Roman" charset="0"/>
                <a:ea typeface="ＭＳ Ｐゴシック" charset="0"/>
              </a:defRPr>
            </a:lvl2pPr>
            <a:lvl3pPr marL="966788" defTabSz="228600">
              <a:defRPr sz="2400">
                <a:solidFill>
                  <a:schemeClr val="tx1"/>
                </a:solidFill>
                <a:latin typeface="Times New Roman" charset="0"/>
                <a:ea typeface="ＭＳ Ｐゴシック" charset="0"/>
              </a:defRPr>
            </a:lvl3pPr>
            <a:lvl4pPr marL="1449388" defTabSz="228600">
              <a:defRPr sz="2400">
                <a:solidFill>
                  <a:schemeClr val="tx1"/>
                </a:solidFill>
                <a:latin typeface="Times New Roman" charset="0"/>
                <a:ea typeface="ＭＳ Ｐゴシック" charset="0"/>
              </a:defRPr>
            </a:lvl4pPr>
            <a:lvl5pPr marL="1933575" defTabSz="228600">
              <a:defRPr sz="2400">
                <a:solidFill>
                  <a:schemeClr val="tx1"/>
                </a:solidFill>
                <a:latin typeface="Times New Roman" charset="0"/>
                <a:ea typeface="ＭＳ Ｐゴシック" charset="0"/>
              </a:defRPr>
            </a:lvl5pPr>
            <a:lvl6pPr marL="2390775" defTabSz="228600" eaLnBrk="0" fontAlgn="base" hangingPunct="0">
              <a:spcBef>
                <a:spcPct val="0"/>
              </a:spcBef>
              <a:spcAft>
                <a:spcPct val="0"/>
              </a:spcAft>
              <a:defRPr sz="2400">
                <a:solidFill>
                  <a:schemeClr val="tx1"/>
                </a:solidFill>
                <a:latin typeface="Times New Roman" charset="0"/>
                <a:ea typeface="ＭＳ Ｐゴシック" charset="0"/>
              </a:defRPr>
            </a:lvl6pPr>
            <a:lvl7pPr marL="2847975" defTabSz="228600" eaLnBrk="0" fontAlgn="base" hangingPunct="0">
              <a:spcBef>
                <a:spcPct val="0"/>
              </a:spcBef>
              <a:spcAft>
                <a:spcPct val="0"/>
              </a:spcAft>
              <a:defRPr sz="2400">
                <a:solidFill>
                  <a:schemeClr val="tx1"/>
                </a:solidFill>
                <a:latin typeface="Times New Roman" charset="0"/>
                <a:ea typeface="ＭＳ Ｐゴシック" charset="0"/>
              </a:defRPr>
            </a:lvl7pPr>
            <a:lvl8pPr marL="3305175" defTabSz="228600" eaLnBrk="0" fontAlgn="base" hangingPunct="0">
              <a:spcBef>
                <a:spcPct val="0"/>
              </a:spcBef>
              <a:spcAft>
                <a:spcPct val="0"/>
              </a:spcAft>
              <a:defRPr sz="2400">
                <a:solidFill>
                  <a:schemeClr val="tx1"/>
                </a:solidFill>
                <a:latin typeface="Times New Roman" charset="0"/>
                <a:ea typeface="ＭＳ Ｐゴシック" charset="0"/>
              </a:defRPr>
            </a:lvl8pPr>
            <a:lvl9pPr marL="3762375" defTabSz="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defRPr/>
            </a:pPr>
            <a:r>
              <a:rPr lang="en-US" sz="1875" b="1" dirty="0" err="1">
                <a:latin typeface="Courier New" charset="0"/>
              </a:rPr>
              <a:t>int</a:t>
            </a:r>
            <a:r>
              <a:rPr lang="en-US" sz="1875" b="1" dirty="0">
                <a:latin typeface="Courier New" charset="0"/>
              </a:rPr>
              <a:t> </a:t>
            </a:r>
            <a:r>
              <a:rPr lang="en-US" sz="1875" b="1" dirty="0">
                <a:solidFill>
                  <a:srgbClr val="FF0000"/>
                </a:solidFill>
                <a:latin typeface="Book Antiqua" charset="0"/>
              </a:rPr>
              <a:t>Find</a:t>
            </a:r>
            <a:r>
              <a:rPr lang="en-US" sz="1875" b="1" dirty="0">
                <a:latin typeface="Courier New" charset="0"/>
              </a:rPr>
              <a:t>(</a:t>
            </a:r>
            <a:r>
              <a:rPr lang="en-US" sz="1875" b="1" dirty="0" err="1">
                <a:latin typeface="Courier New" charset="0"/>
              </a:rPr>
              <a:t>int</a:t>
            </a:r>
            <a:r>
              <a:rPr lang="en-US" sz="1875" b="1" dirty="0">
                <a:latin typeface="Courier New" charset="0"/>
              </a:rPr>
              <a:t> e)</a:t>
            </a:r>
          </a:p>
          <a:p>
            <a:pPr>
              <a:lnSpc>
                <a:spcPct val="80000"/>
              </a:lnSpc>
              <a:defRPr/>
            </a:pPr>
            <a:r>
              <a:rPr lang="en-US" sz="1875" b="1" dirty="0">
                <a:latin typeface="Courier New" charset="0"/>
              </a:rPr>
              <a:t>	</a:t>
            </a:r>
            <a:r>
              <a:rPr lang="en-US" sz="1875" b="1" dirty="0"/>
              <a:t>if</a:t>
            </a:r>
            <a:r>
              <a:rPr lang="en-US" sz="1875" b="1" dirty="0">
                <a:latin typeface="Courier New" charset="0"/>
              </a:rPr>
              <a:t> (parent[e] == 0)</a:t>
            </a:r>
          </a:p>
          <a:p>
            <a:pPr>
              <a:lnSpc>
                <a:spcPct val="80000"/>
              </a:lnSpc>
              <a:defRPr/>
            </a:pPr>
            <a:r>
              <a:rPr lang="en-US" sz="1875" b="1" dirty="0">
                <a:latin typeface="Courier New" charset="0"/>
              </a:rPr>
              <a:t>		return e</a:t>
            </a:r>
          </a:p>
          <a:p>
            <a:pPr>
              <a:lnSpc>
                <a:spcPct val="80000"/>
              </a:lnSpc>
              <a:defRPr/>
            </a:pPr>
            <a:r>
              <a:rPr lang="en-US" sz="1875" b="1" dirty="0">
                <a:latin typeface="Courier New" charset="0"/>
              </a:rPr>
              <a:t>	</a:t>
            </a:r>
            <a:r>
              <a:rPr lang="en-US" sz="1875" b="1" dirty="0"/>
              <a:t>else</a:t>
            </a:r>
          </a:p>
          <a:p>
            <a:pPr>
              <a:lnSpc>
                <a:spcPct val="80000"/>
              </a:lnSpc>
              <a:defRPr/>
            </a:pPr>
            <a:r>
              <a:rPr lang="en-US" sz="1875" b="1" dirty="0">
                <a:latin typeface="Courier New" charset="0"/>
              </a:rPr>
              <a:t>		parent[e] = </a:t>
            </a:r>
            <a:r>
              <a:rPr lang="en-US" sz="1875" b="1" dirty="0">
                <a:solidFill>
                  <a:srgbClr val="FF0000"/>
                </a:solidFill>
                <a:latin typeface="Book Antiqua" charset="0"/>
              </a:rPr>
              <a:t>Find</a:t>
            </a:r>
            <a:r>
              <a:rPr lang="en-US" sz="1875" b="1" dirty="0">
                <a:latin typeface="Courier New" charset="0"/>
              </a:rPr>
              <a:t>(parent[e])</a:t>
            </a:r>
          </a:p>
          <a:p>
            <a:pPr>
              <a:lnSpc>
                <a:spcPct val="80000"/>
              </a:lnSpc>
              <a:defRPr/>
            </a:pPr>
            <a:r>
              <a:rPr lang="en-US" sz="1875" b="1" dirty="0">
                <a:latin typeface="Courier New" charset="0"/>
              </a:rPr>
              <a:t>		return parent[e]</a:t>
            </a:r>
          </a:p>
        </p:txBody>
      </p:sp>
      <p:sp>
        <p:nvSpPr>
          <p:cNvPr id="27652" name="Rectangle 5">
            <a:extLst>
              <a:ext uri="{FF2B5EF4-FFF2-40B4-BE49-F238E27FC236}">
                <a16:creationId xmlns:a16="http://schemas.microsoft.com/office/drawing/2014/main" id="{BED108D0-8206-F94D-94D4-E3FF52E26759}"/>
              </a:ext>
            </a:extLst>
          </p:cNvPr>
          <p:cNvSpPr>
            <a:spLocks noChangeArrowheads="1"/>
          </p:cNvSpPr>
          <p:nvPr/>
        </p:nvSpPr>
        <p:spPr bwMode="auto">
          <a:xfrm>
            <a:off x="1449748" y="3109886"/>
            <a:ext cx="871537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Lst>
        </p:spPr>
        <p:txBody>
          <a:bodyPr lIns="90620" tIns="45310" rIns="90620" bIns="45310"/>
          <a:lstStyle>
            <a:lvl1pPr marL="231775" indent="-231775"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tx2"/>
              </a:buClr>
              <a:buSzPct val="65000"/>
              <a:buFont typeface="Monotype Sorts" pitchFamily="2" charset="2"/>
              <a:buChar char="n"/>
            </a:pPr>
            <a:r>
              <a:rPr kumimoji="1" lang="en-US" altLang="en-US" sz="1875" dirty="0">
                <a:solidFill>
                  <a:srgbClr val="0000FF"/>
                </a:solidFill>
                <a:latin typeface="Tahoma" panose="020B0604030504040204" pitchFamily="34" charset="0"/>
              </a:rPr>
              <a:t> </a:t>
            </a:r>
            <a:r>
              <a:rPr kumimoji="1" lang="en-US" altLang="en-US" sz="1875" dirty="0">
                <a:solidFill>
                  <a:srgbClr val="0000FF"/>
                </a:solidFill>
                <a:latin typeface="Century Gothic" panose="020B0502020202020204" pitchFamily="34" charset="0"/>
              </a:rPr>
              <a:t>While performing Find, direct all nodes on the path to the root.</a:t>
            </a:r>
          </a:p>
          <a:p>
            <a:pPr>
              <a:spcBef>
                <a:spcPct val="20000"/>
              </a:spcBef>
              <a:buClr>
                <a:schemeClr val="tx2"/>
              </a:buClr>
              <a:buSzPct val="65000"/>
              <a:buFont typeface="Monotype Sorts" pitchFamily="2" charset="2"/>
              <a:buChar char="n"/>
            </a:pPr>
            <a:r>
              <a:rPr kumimoji="1" lang="en-US" altLang="en-US" sz="1875" dirty="0">
                <a:solidFill>
                  <a:srgbClr val="0000FF"/>
                </a:solidFill>
                <a:latin typeface="Century Gothic" panose="020B0502020202020204" pitchFamily="34" charset="0"/>
              </a:rPr>
              <a:t> Example: Find(14)</a:t>
            </a:r>
          </a:p>
          <a:p>
            <a:pPr>
              <a:spcBef>
                <a:spcPct val="20000"/>
              </a:spcBef>
              <a:buClr>
                <a:schemeClr val="tx2"/>
              </a:buClr>
              <a:buSzPct val="65000"/>
              <a:buFont typeface="Monotype Sorts" pitchFamily="2" charset="2"/>
              <a:buChar char="n"/>
            </a:pPr>
            <a:r>
              <a:rPr kumimoji="1" lang="en-US" altLang="en-US" sz="1875" dirty="0">
                <a:solidFill>
                  <a:srgbClr val="0000FF"/>
                </a:solidFill>
                <a:latin typeface="Century Gothic" panose="020B0502020202020204" pitchFamily="34" charset="0"/>
              </a:rPr>
              <a:t>Any single find can still be O(log N), </a:t>
            </a:r>
            <a:br>
              <a:rPr kumimoji="1" lang="en-US" altLang="en-US" sz="1875" dirty="0">
                <a:solidFill>
                  <a:srgbClr val="0000FF"/>
                </a:solidFill>
                <a:latin typeface="Century Gothic" panose="020B0502020202020204" pitchFamily="34" charset="0"/>
              </a:rPr>
            </a:br>
            <a:r>
              <a:rPr kumimoji="1" lang="en-US" altLang="en-US" sz="1875" dirty="0">
                <a:solidFill>
                  <a:srgbClr val="0000FF"/>
                </a:solidFill>
                <a:latin typeface="Century Gothic" panose="020B0502020202020204" pitchFamily="34" charset="0"/>
              </a:rPr>
              <a:t>     but later finds on the same path are faster</a:t>
            </a:r>
          </a:p>
          <a:p>
            <a:pPr>
              <a:spcBef>
                <a:spcPct val="20000"/>
              </a:spcBef>
              <a:buClr>
                <a:schemeClr val="tx2"/>
              </a:buClr>
              <a:buSzPct val="65000"/>
              <a:buFont typeface="Monotype Sorts" pitchFamily="2" charset="2"/>
              <a:buChar char="n"/>
            </a:pPr>
            <a:endParaRPr kumimoji="1" lang="en-US" altLang="en-US" sz="1875" dirty="0">
              <a:solidFill>
                <a:srgbClr val="0000FF"/>
              </a:solidFill>
              <a:latin typeface="Century Gothic" panose="020B0502020202020204" pitchFamily="34" charset="0"/>
            </a:endParaRPr>
          </a:p>
          <a:p>
            <a:pPr>
              <a:spcBef>
                <a:spcPct val="20000"/>
              </a:spcBef>
              <a:buClr>
                <a:schemeClr val="tx2"/>
              </a:buClr>
              <a:buSzPct val="65000"/>
              <a:buFont typeface="Monotype Sorts" pitchFamily="2" charset="2"/>
              <a:buChar char="n"/>
            </a:pPr>
            <a:endParaRPr kumimoji="1" lang="en-US" altLang="en-US" sz="1875" dirty="0">
              <a:solidFill>
                <a:srgbClr val="0000FF"/>
              </a:solidFill>
              <a:latin typeface="Century Gothic" panose="020B0502020202020204" pitchFamily="34" charset="0"/>
            </a:endParaRPr>
          </a:p>
          <a:p>
            <a:pPr>
              <a:spcBef>
                <a:spcPct val="20000"/>
              </a:spcBef>
              <a:buClr>
                <a:schemeClr val="tx2"/>
              </a:buClr>
              <a:buSzPct val="65000"/>
              <a:buFont typeface="Monotype Sorts" pitchFamily="2" charset="2"/>
              <a:buChar char="n"/>
            </a:pPr>
            <a:endParaRPr kumimoji="1" lang="en-US" altLang="en-US" sz="1875" dirty="0">
              <a:solidFill>
                <a:srgbClr val="0000FF"/>
              </a:solidFill>
              <a:latin typeface="Century Gothic" panose="020B0502020202020204" pitchFamily="34" charset="0"/>
            </a:endParaRPr>
          </a:p>
          <a:p>
            <a:pPr>
              <a:spcBef>
                <a:spcPct val="20000"/>
              </a:spcBef>
              <a:buClr>
                <a:schemeClr val="tx2"/>
              </a:buClr>
              <a:buSzPct val="65000"/>
              <a:buFont typeface="Monotype Sorts" pitchFamily="2" charset="2"/>
              <a:buChar char="n"/>
            </a:pPr>
            <a:endParaRPr kumimoji="1" lang="en-US" altLang="en-US" sz="1875" dirty="0">
              <a:solidFill>
                <a:srgbClr val="0000FF"/>
              </a:solidFill>
              <a:latin typeface="Century Gothic" panose="020B0502020202020204" pitchFamily="34" charset="0"/>
            </a:endParaRPr>
          </a:p>
        </p:txBody>
      </p:sp>
      <p:pic>
        <p:nvPicPr>
          <p:cNvPr id="27653" name="Picture 1" descr="FG_08_012.pdf">
            <a:extLst>
              <a:ext uri="{FF2B5EF4-FFF2-40B4-BE49-F238E27FC236}">
                <a16:creationId xmlns:a16="http://schemas.microsoft.com/office/drawing/2014/main" id="{20DDDD00-2C50-2240-868D-835838F8D8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66404" y="4467199"/>
            <a:ext cx="4202906"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2" descr="FG_08_015.pdf">
            <a:extLst>
              <a:ext uri="{FF2B5EF4-FFF2-40B4-BE49-F238E27FC236}">
                <a16:creationId xmlns:a16="http://schemas.microsoft.com/office/drawing/2014/main" id="{32D06D19-7D43-CB47-9751-997A14E488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1217" y="4467199"/>
            <a:ext cx="4202906" cy="201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F80FC711-6AC1-5B40-8FB9-E91C7EBFC01C}"/>
              </a:ext>
            </a:extLst>
          </p:cNvPr>
          <p:cNvSpPr txBox="1">
            <a:spLocks noChangeArrowheads="1"/>
          </p:cNvSpPr>
          <p:nvPr/>
        </p:nvSpPr>
        <p:spPr>
          <a:xfrm>
            <a:off x="838200" y="100147"/>
            <a:ext cx="10515600" cy="7848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dirty="0"/>
              <a:t>Union-Find: Path compression</a:t>
            </a:r>
          </a:p>
        </p:txBody>
      </p:sp>
    </p:spTree>
    <p:extLst>
      <p:ext uri="{BB962C8B-B14F-4D97-AF65-F5344CB8AC3E}">
        <p14:creationId xmlns:p14="http://schemas.microsoft.com/office/powerpoint/2010/main" val="31418010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AB626A9C-758F-4F74-84BF-447A6C405A4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Path Compression</a:t>
            </a:r>
          </a:p>
        </p:txBody>
      </p:sp>
      <p:sp>
        <p:nvSpPr>
          <p:cNvPr id="508931" name="Rectangle 3">
            <a:extLst>
              <a:ext uri="{FF2B5EF4-FFF2-40B4-BE49-F238E27FC236}">
                <a16:creationId xmlns:a16="http://schemas.microsoft.com/office/drawing/2014/main" id="{F69DB099-F7A8-486E-918D-F037B16073FC}"/>
              </a:ext>
            </a:extLst>
          </p:cNvPr>
          <p:cNvSpPr>
            <a:spLocks noGrp="1" noChangeArrowheads="1"/>
          </p:cNvSpPr>
          <p:nvPr>
            <p:ph type="body" idx="1"/>
          </p:nvPr>
        </p:nvSpPr>
        <p:spPr>
          <a:xfrm>
            <a:off x="1981200" y="1600200"/>
            <a:ext cx="8229600" cy="838200"/>
          </a:xfrm>
        </p:spPr>
        <p:txBody>
          <a:bodyPr rtlCol="0">
            <a:normAutofit lnSpcReduction="10000"/>
          </a:bodyPr>
          <a:lstStyle/>
          <a:p>
            <a:pPr>
              <a:buFont typeface="Arial"/>
              <a:buChar char="•"/>
              <a:defRPr/>
            </a:pPr>
            <a:r>
              <a:rPr lang="en-US" dirty="0"/>
              <a:t>On a Find operation point all the nodes on the search path directly to the root.</a:t>
            </a:r>
          </a:p>
        </p:txBody>
      </p:sp>
      <p:sp>
        <p:nvSpPr>
          <p:cNvPr id="9221" name="Oval 4">
            <a:extLst>
              <a:ext uri="{FF2B5EF4-FFF2-40B4-BE49-F238E27FC236}">
                <a16:creationId xmlns:a16="http://schemas.microsoft.com/office/drawing/2014/main" id="{A01B413F-958C-43BC-B4D0-B12716A5A767}"/>
              </a:ext>
            </a:extLst>
          </p:cNvPr>
          <p:cNvSpPr>
            <a:spLocks noChangeArrowheads="1"/>
          </p:cNvSpPr>
          <p:nvPr/>
        </p:nvSpPr>
        <p:spPr bwMode="auto">
          <a:xfrm>
            <a:off x="2209800" y="2971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9222" name="Oval 5">
            <a:extLst>
              <a:ext uri="{FF2B5EF4-FFF2-40B4-BE49-F238E27FC236}">
                <a16:creationId xmlns:a16="http://schemas.microsoft.com/office/drawing/2014/main" id="{FB1BF4A8-98D5-478C-AF80-7C8B392DFC5A}"/>
              </a:ext>
            </a:extLst>
          </p:cNvPr>
          <p:cNvSpPr>
            <a:spLocks noChangeArrowheads="1"/>
          </p:cNvSpPr>
          <p:nvPr/>
        </p:nvSpPr>
        <p:spPr bwMode="auto">
          <a:xfrm>
            <a:off x="25146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9223" name="Oval 6">
            <a:extLst>
              <a:ext uri="{FF2B5EF4-FFF2-40B4-BE49-F238E27FC236}">
                <a16:creationId xmlns:a16="http://schemas.microsoft.com/office/drawing/2014/main" id="{936074E0-F7C7-48F9-B1D3-ED69B06C5E13}"/>
              </a:ext>
            </a:extLst>
          </p:cNvPr>
          <p:cNvSpPr>
            <a:spLocks noChangeArrowheads="1"/>
          </p:cNvSpPr>
          <p:nvPr/>
        </p:nvSpPr>
        <p:spPr bwMode="auto">
          <a:xfrm>
            <a:off x="2971800" y="5638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9224" name="Oval 7">
            <a:extLst>
              <a:ext uri="{FF2B5EF4-FFF2-40B4-BE49-F238E27FC236}">
                <a16:creationId xmlns:a16="http://schemas.microsoft.com/office/drawing/2014/main" id="{30EFB1A5-764A-4B51-A20B-6ABAD309D107}"/>
              </a:ext>
            </a:extLst>
          </p:cNvPr>
          <p:cNvSpPr>
            <a:spLocks noChangeArrowheads="1"/>
          </p:cNvSpPr>
          <p:nvPr/>
        </p:nvSpPr>
        <p:spPr bwMode="auto">
          <a:xfrm>
            <a:off x="4800600" y="38100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9225" name="Oval 8">
            <a:extLst>
              <a:ext uri="{FF2B5EF4-FFF2-40B4-BE49-F238E27FC236}">
                <a16:creationId xmlns:a16="http://schemas.microsoft.com/office/drawing/2014/main" id="{E1167306-BD66-47BD-A178-D7BAAB3537AE}"/>
              </a:ext>
            </a:extLst>
          </p:cNvPr>
          <p:cNvSpPr>
            <a:spLocks noChangeArrowheads="1"/>
          </p:cNvSpPr>
          <p:nvPr/>
        </p:nvSpPr>
        <p:spPr bwMode="auto">
          <a:xfrm>
            <a:off x="3810000" y="38100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9226" name="Oval 9">
            <a:extLst>
              <a:ext uri="{FF2B5EF4-FFF2-40B4-BE49-F238E27FC236}">
                <a16:creationId xmlns:a16="http://schemas.microsoft.com/office/drawing/2014/main" id="{2F39675C-5276-4402-8E39-8FE3931C1B04}"/>
              </a:ext>
            </a:extLst>
          </p:cNvPr>
          <p:cNvSpPr>
            <a:spLocks noChangeArrowheads="1"/>
          </p:cNvSpPr>
          <p:nvPr/>
        </p:nvSpPr>
        <p:spPr bwMode="auto">
          <a:xfrm>
            <a:off x="3429000" y="4724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9227" name="Oval 10">
            <a:extLst>
              <a:ext uri="{FF2B5EF4-FFF2-40B4-BE49-F238E27FC236}">
                <a16:creationId xmlns:a16="http://schemas.microsoft.com/office/drawing/2014/main" id="{34AAFA96-FF99-4213-8CB8-57086F17EA81}"/>
              </a:ext>
            </a:extLst>
          </p:cNvPr>
          <p:cNvSpPr>
            <a:spLocks noChangeArrowheads="1"/>
          </p:cNvSpPr>
          <p:nvPr/>
        </p:nvSpPr>
        <p:spPr bwMode="auto">
          <a:xfrm>
            <a:off x="4267200" y="28956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39948" name="Line 11">
            <a:extLst>
              <a:ext uri="{FF2B5EF4-FFF2-40B4-BE49-F238E27FC236}">
                <a16:creationId xmlns:a16="http://schemas.microsoft.com/office/drawing/2014/main" id="{69233D73-DE88-45FF-A726-3B87047FE934}"/>
              </a:ext>
            </a:extLst>
          </p:cNvPr>
          <p:cNvSpPr>
            <a:spLocks noChangeShapeType="1"/>
          </p:cNvSpPr>
          <p:nvPr/>
        </p:nvSpPr>
        <p:spPr bwMode="auto">
          <a:xfrm flipH="1" flipV="1">
            <a:off x="2514600" y="33528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49" name="Line 12">
            <a:extLst>
              <a:ext uri="{FF2B5EF4-FFF2-40B4-BE49-F238E27FC236}">
                <a16:creationId xmlns:a16="http://schemas.microsoft.com/office/drawing/2014/main" id="{59E523DC-174B-406C-A9D2-DBD40EE93F79}"/>
              </a:ext>
            </a:extLst>
          </p:cNvPr>
          <p:cNvSpPr>
            <a:spLocks noChangeShapeType="1"/>
          </p:cNvSpPr>
          <p:nvPr/>
        </p:nvSpPr>
        <p:spPr bwMode="auto">
          <a:xfrm flipV="1">
            <a:off x="4114800" y="32766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50" name="Line 13">
            <a:extLst>
              <a:ext uri="{FF2B5EF4-FFF2-40B4-BE49-F238E27FC236}">
                <a16:creationId xmlns:a16="http://schemas.microsoft.com/office/drawing/2014/main" id="{69EB1FDD-609E-4450-94B0-768E8F3B68DA}"/>
              </a:ext>
            </a:extLst>
          </p:cNvPr>
          <p:cNvSpPr>
            <a:spLocks noChangeShapeType="1"/>
          </p:cNvSpPr>
          <p:nvPr/>
        </p:nvSpPr>
        <p:spPr bwMode="auto">
          <a:xfrm flipH="1" flipV="1">
            <a:off x="4648200" y="32004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51" name="Line 14">
            <a:extLst>
              <a:ext uri="{FF2B5EF4-FFF2-40B4-BE49-F238E27FC236}">
                <a16:creationId xmlns:a16="http://schemas.microsoft.com/office/drawing/2014/main" id="{1DEF876B-494B-4818-8635-FFE424556E88}"/>
              </a:ext>
            </a:extLst>
          </p:cNvPr>
          <p:cNvSpPr>
            <a:spLocks noChangeShapeType="1"/>
          </p:cNvSpPr>
          <p:nvPr/>
        </p:nvSpPr>
        <p:spPr bwMode="auto">
          <a:xfrm flipV="1">
            <a:off x="3733800" y="41910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52" name="Line 15">
            <a:extLst>
              <a:ext uri="{FF2B5EF4-FFF2-40B4-BE49-F238E27FC236}">
                <a16:creationId xmlns:a16="http://schemas.microsoft.com/office/drawing/2014/main" id="{1FAD76DB-34C1-417B-952C-4852B30304B1}"/>
              </a:ext>
            </a:extLst>
          </p:cNvPr>
          <p:cNvSpPr>
            <a:spLocks noChangeShapeType="1"/>
          </p:cNvSpPr>
          <p:nvPr/>
        </p:nvSpPr>
        <p:spPr bwMode="auto">
          <a:xfrm flipV="1">
            <a:off x="3276600" y="51054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33" name="Oval 16">
            <a:extLst>
              <a:ext uri="{FF2B5EF4-FFF2-40B4-BE49-F238E27FC236}">
                <a16:creationId xmlns:a16="http://schemas.microsoft.com/office/drawing/2014/main" id="{243B899D-A07C-4764-BC1A-2ECF242A4E6F}"/>
              </a:ext>
            </a:extLst>
          </p:cNvPr>
          <p:cNvSpPr>
            <a:spLocks noChangeArrowheads="1"/>
          </p:cNvSpPr>
          <p:nvPr/>
        </p:nvSpPr>
        <p:spPr bwMode="auto">
          <a:xfrm>
            <a:off x="6705600" y="2971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9234" name="Oval 17">
            <a:extLst>
              <a:ext uri="{FF2B5EF4-FFF2-40B4-BE49-F238E27FC236}">
                <a16:creationId xmlns:a16="http://schemas.microsoft.com/office/drawing/2014/main" id="{3FDF48F5-3F6A-4D35-ABF8-9716998B797D}"/>
              </a:ext>
            </a:extLst>
          </p:cNvPr>
          <p:cNvSpPr>
            <a:spLocks noChangeArrowheads="1"/>
          </p:cNvSpPr>
          <p:nvPr/>
        </p:nvSpPr>
        <p:spPr bwMode="auto">
          <a:xfrm>
            <a:off x="70104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9235" name="Oval 18">
            <a:extLst>
              <a:ext uri="{FF2B5EF4-FFF2-40B4-BE49-F238E27FC236}">
                <a16:creationId xmlns:a16="http://schemas.microsoft.com/office/drawing/2014/main" id="{29A2AAB7-1F91-4769-AA9A-B0E2FCA156F5}"/>
              </a:ext>
            </a:extLst>
          </p:cNvPr>
          <p:cNvSpPr>
            <a:spLocks noChangeArrowheads="1"/>
          </p:cNvSpPr>
          <p:nvPr/>
        </p:nvSpPr>
        <p:spPr bwMode="auto">
          <a:xfrm>
            <a:off x="78486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9236" name="Oval 19">
            <a:extLst>
              <a:ext uri="{FF2B5EF4-FFF2-40B4-BE49-F238E27FC236}">
                <a16:creationId xmlns:a16="http://schemas.microsoft.com/office/drawing/2014/main" id="{C24B7242-8705-4F41-8159-F3823C7B9A63}"/>
              </a:ext>
            </a:extLst>
          </p:cNvPr>
          <p:cNvSpPr>
            <a:spLocks noChangeArrowheads="1"/>
          </p:cNvSpPr>
          <p:nvPr/>
        </p:nvSpPr>
        <p:spPr bwMode="auto">
          <a:xfrm>
            <a:off x="96774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9237" name="Oval 20">
            <a:extLst>
              <a:ext uri="{FF2B5EF4-FFF2-40B4-BE49-F238E27FC236}">
                <a16:creationId xmlns:a16="http://schemas.microsoft.com/office/drawing/2014/main" id="{D413E603-8C58-4705-A093-CF204D9FE71E}"/>
              </a:ext>
            </a:extLst>
          </p:cNvPr>
          <p:cNvSpPr>
            <a:spLocks noChangeArrowheads="1"/>
          </p:cNvSpPr>
          <p:nvPr/>
        </p:nvSpPr>
        <p:spPr bwMode="auto">
          <a:xfrm>
            <a:off x="90678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9238" name="Oval 21">
            <a:extLst>
              <a:ext uri="{FF2B5EF4-FFF2-40B4-BE49-F238E27FC236}">
                <a16:creationId xmlns:a16="http://schemas.microsoft.com/office/drawing/2014/main" id="{D7E13EA7-879C-4697-B280-77819F2DE382}"/>
              </a:ext>
            </a:extLst>
          </p:cNvPr>
          <p:cNvSpPr>
            <a:spLocks noChangeArrowheads="1"/>
          </p:cNvSpPr>
          <p:nvPr/>
        </p:nvSpPr>
        <p:spPr bwMode="auto">
          <a:xfrm>
            <a:off x="8458200" y="38862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9239" name="Oval 22">
            <a:extLst>
              <a:ext uri="{FF2B5EF4-FFF2-40B4-BE49-F238E27FC236}">
                <a16:creationId xmlns:a16="http://schemas.microsoft.com/office/drawing/2014/main" id="{F44802CB-A602-4A50-8767-273AE1AEB847}"/>
              </a:ext>
            </a:extLst>
          </p:cNvPr>
          <p:cNvSpPr>
            <a:spLocks noChangeArrowheads="1"/>
          </p:cNvSpPr>
          <p:nvPr/>
        </p:nvSpPr>
        <p:spPr bwMode="auto">
          <a:xfrm>
            <a:off x="9144000" y="2971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39960" name="Line 23">
            <a:extLst>
              <a:ext uri="{FF2B5EF4-FFF2-40B4-BE49-F238E27FC236}">
                <a16:creationId xmlns:a16="http://schemas.microsoft.com/office/drawing/2014/main" id="{52289291-5977-4015-9BCD-52157BA49945}"/>
              </a:ext>
            </a:extLst>
          </p:cNvPr>
          <p:cNvSpPr>
            <a:spLocks noChangeShapeType="1"/>
          </p:cNvSpPr>
          <p:nvPr/>
        </p:nvSpPr>
        <p:spPr bwMode="auto">
          <a:xfrm flipH="1" flipV="1">
            <a:off x="7010400" y="33528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1" name="Line 24">
            <a:extLst>
              <a:ext uri="{FF2B5EF4-FFF2-40B4-BE49-F238E27FC236}">
                <a16:creationId xmlns:a16="http://schemas.microsoft.com/office/drawing/2014/main" id="{F2B6B6FE-AAB6-4BAF-ADED-E88F19BE17CD}"/>
              </a:ext>
            </a:extLst>
          </p:cNvPr>
          <p:cNvSpPr>
            <a:spLocks noChangeShapeType="1"/>
          </p:cNvSpPr>
          <p:nvPr/>
        </p:nvSpPr>
        <p:spPr bwMode="auto">
          <a:xfrm flipV="1">
            <a:off x="9296400" y="3352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2" name="Line 25">
            <a:extLst>
              <a:ext uri="{FF2B5EF4-FFF2-40B4-BE49-F238E27FC236}">
                <a16:creationId xmlns:a16="http://schemas.microsoft.com/office/drawing/2014/main" id="{9F92755D-C45F-4E92-B2EF-D8770632BD3A}"/>
              </a:ext>
            </a:extLst>
          </p:cNvPr>
          <p:cNvSpPr>
            <a:spLocks noChangeShapeType="1"/>
          </p:cNvSpPr>
          <p:nvPr/>
        </p:nvSpPr>
        <p:spPr bwMode="auto">
          <a:xfrm flipH="1" flipV="1">
            <a:off x="9525000" y="32766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3" name="Line 26">
            <a:extLst>
              <a:ext uri="{FF2B5EF4-FFF2-40B4-BE49-F238E27FC236}">
                <a16:creationId xmlns:a16="http://schemas.microsoft.com/office/drawing/2014/main" id="{0D39EEA0-022A-400A-8E85-8F01EA05EFCD}"/>
              </a:ext>
            </a:extLst>
          </p:cNvPr>
          <p:cNvSpPr>
            <a:spLocks noChangeShapeType="1"/>
          </p:cNvSpPr>
          <p:nvPr/>
        </p:nvSpPr>
        <p:spPr bwMode="auto">
          <a:xfrm flipV="1">
            <a:off x="8686800" y="3276600"/>
            <a:ext cx="533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4" name="Line 27">
            <a:extLst>
              <a:ext uri="{FF2B5EF4-FFF2-40B4-BE49-F238E27FC236}">
                <a16:creationId xmlns:a16="http://schemas.microsoft.com/office/drawing/2014/main" id="{19A846DF-DE09-41FB-A197-E0FF41A7D5C9}"/>
              </a:ext>
            </a:extLst>
          </p:cNvPr>
          <p:cNvSpPr>
            <a:spLocks noChangeShapeType="1"/>
          </p:cNvSpPr>
          <p:nvPr/>
        </p:nvSpPr>
        <p:spPr bwMode="auto">
          <a:xfrm flipV="1">
            <a:off x="8077200" y="3200400"/>
            <a:ext cx="1066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5" name="Line 28">
            <a:extLst>
              <a:ext uri="{FF2B5EF4-FFF2-40B4-BE49-F238E27FC236}">
                <a16:creationId xmlns:a16="http://schemas.microsoft.com/office/drawing/2014/main" id="{5EA1C9C7-229B-4D12-A1FA-5CD19FFC6F5A}"/>
              </a:ext>
            </a:extLst>
          </p:cNvPr>
          <p:cNvSpPr>
            <a:spLocks noChangeShapeType="1"/>
          </p:cNvSpPr>
          <p:nvPr/>
        </p:nvSpPr>
        <p:spPr bwMode="auto">
          <a:xfrm>
            <a:off x="5715000" y="43434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6" name="Text Box 29">
            <a:extLst>
              <a:ext uri="{FF2B5EF4-FFF2-40B4-BE49-F238E27FC236}">
                <a16:creationId xmlns:a16="http://schemas.microsoft.com/office/drawing/2014/main" id="{FA48149D-8563-42FF-B59E-5C70737A0561}"/>
              </a:ext>
            </a:extLst>
          </p:cNvPr>
          <p:cNvSpPr txBox="1">
            <a:spLocks noChangeArrowheads="1"/>
          </p:cNvSpPr>
          <p:nvPr/>
        </p:nvSpPr>
        <p:spPr bwMode="auto">
          <a:xfrm>
            <a:off x="5648325" y="3857625"/>
            <a:ext cx="915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Find(3)</a:t>
            </a:r>
          </a:p>
        </p:txBody>
      </p:sp>
      <p:sp>
        <p:nvSpPr>
          <p:cNvPr id="9247" name="Oval 30">
            <a:extLst>
              <a:ext uri="{FF2B5EF4-FFF2-40B4-BE49-F238E27FC236}">
                <a16:creationId xmlns:a16="http://schemas.microsoft.com/office/drawing/2014/main" id="{1F771E0E-7A66-4D3F-8DB0-7A55FEEBBF6A}"/>
              </a:ext>
            </a:extLst>
          </p:cNvPr>
          <p:cNvSpPr>
            <a:spLocks noChangeArrowheads="1"/>
          </p:cNvSpPr>
          <p:nvPr/>
        </p:nvSpPr>
        <p:spPr bwMode="auto">
          <a:xfrm>
            <a:off x="4419600" y="4724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8</a:t>
            </a:r>
          </a:p>
        </p:txBody>
      </p:sp>
      <p:sp>
        <p:nvSpPr>
          <p:cNvPr id="9248" name="Oval 31">
            <a:extLst>
              <a:ext uri="{FF2B5EF4-FFF2-40B4-BE49-F238E27FC236}">
                <a16:creationId xmlns:a16="http://schemas.microsoft.com/office/drawing/2014/main" id="{FBE1E999-8D97-4BAE-9E0E-06B4868AFB38}"/>
              </a:ext>
            </a:extLst>
          </p:cNvPr>
          <p:cNvSpPr>
            <a:spLocks noChangeArrowheads="1"/>
          </p:cNvSpPr>
          <p:nvPr/>
        </p:nvSpPr>
        <p:spPr bwMode="auto">
          <a:xfrm>
            <a:off x="5181600" y="4724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9</a:t>
            </a:r>
          </a:p>
        </p:txBody>
      </p:sp>
      <p:sp>
        <p:nvSpPr>
          <p:cNvPr id="39969" name="Line 32">
            <a:extLst>
              <a:ext uri="{FF2B5EF4-FFF2-40B4-BE49-F238E27FC236}">
                <a16:creationId xmlns:a16="http://schemas.microsoft.com/office/drawing/2014/main" id="{594DC31C-454C-41B3-9E6C-6D7D7A73F1CB}"/>
              </a:ext>
            </a:extLst>
          </p:cNvPr>
          <p:cNvSpPr>
            <a:spLocks noChangeShapeType="1"/>
          </p:cNvSpPr>
          <p:nvPr/>
        </p:nvSpPr>
        <p:spPr bwMode="auto">
          <a:xfrm flipV="1">
            <a:off x="4648200" y="41910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70" name="Line 33">
            <a:extLst>
              <a:ext uri="{FF2B5EF4-FFF2-40B4-BE49-F238E27FC236}">
                <a16:creationId xmlns:a16="http://schemas.microsoft.com/office/drawing/2014/main" id="{E20095DE-3361-4074-A9B2-B71CAC8B7D22}"/>
              </a:ext>
            </a:extLst>
          </p:cNvPr>
          <p:cNvSpPr>
            <a:spLocks noChangeShapeType="1"/>
          </p:cNvSpPr>
          <p:nvPr/>
        </p:nvSpPr>
        <p:spPr bwMode="auto">
          <a:xfrm flipH="1" flipV="1">
            <a:off x="5181600" y="41910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51" name="Oval 34">
            <a:extLst>
              <a:ext uri="{FF2B5EF4-FFF2-40B4-BE49-F238E27FC236}">
                <a16:creationId xmlns:a16="http://schemas.microsoft.com/office/drawing/2014/main" id="{80493713-C873-4452-BBD3-9041A772075B}"/>
              </a:ext>
            </a:extLst>
          </p:cNvPr>
          <p:cNvSpPr>
            <a:spLocks noChangeArrowheads="1"/>
          </p:cNvSpPr>
          <p:nvPr/>
        </p:nvSpPr>
        <p:spPr bwMode="auto">
          <a:xfrm>
            <a:off x="3733800" y="57150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10</a:t>
            </a:r>
          </a:p>
        </p:txBody>
      </p:sp>
      <p:sp>
        <p:nvSpPr>
          <p:cNvPr id="39972" name="Line 35">
            <a:extLst>
              <a:ext uri="{FF2B5EF4-FFF2-40B4-BE49-F238E27FC236}">
                <a16:creationId xmlns:a16="http://schemas.microsoft.com/office/drawing/2014/main" id="{C7E5D58E-4AA9-4777-9177-1E3978DF44A9}"/>
              </a:ext>
            </a:extLst>
          </p:cNvPr>
          <p:cNvSpPr>
            <a:spLocks noChangeShapeType="1"/>
          </p:cNvSpPr>
          <p:nvPr/>
        </p:nvSpPr>
        <p:spPr bwMode="auto">
          <a:xfrm flipH="1" flipV="1">
            <a:off x="3810000" y="5105400"/>
            <a:ext cx="152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53" name="Oval 36">
            <a:extLst>
              <a:ext uri="{FF2B5EF4-FFF2-40B4-BE49-F238E27FC236}">
                <a16:creationId xmlns:a16="http://schemas.microsoft.com/office/drawing/2014/main" id="{F578B92D-DF15-4628-8BD1-CE6317780143}"/>
              </a:ext>
            </a:extLst>
          </p:cNvPr>
          <p:cNvSpPr>
            <a:spLocks noChangeArrowheads="1"/>
          </p:cNvSpPr>
          <p:nvPr/>
        </p:nvSpPr>
        <p:spPr bwMode="auto">
          <a:xfrm>
            <a:off x="9220200" y="48006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8</a:t>
            </a:r>
          </a:p>
        </p:txBody>
      </p:sp>
      <p:sp>
        <p:nvSpPr>
          <p:cNvPr id="9254" name="Oval 37">
            <a:extLst>
              <a:ext uri="{FF2B5EF4-FFF2-40B4-BE49-F238E27FC236}">
                <a16:creationId xmlns:a16="http://schemas.microsoft.com/office/drawing/2014/main" id="{80F29F34-4C7B-4899-A777-E3C6D8CAA9CC}"/>
              </a:ext>
            </a:extLst>
          </p:cNvPr>
          <p:cNvSpPr>
            <a:spLocks noChangeArrowheads="1"/>
          </p:cNvSpPr>
          <p:nvPr/>
        </p:nvSpPr>
        <p:spPr bwMode="auto">
          <a:xfrm>
            <a:off x="9982200" y="48006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9</a:t>
            </a:r>
          </a:p>
        </p:txBody>
      </p:sp>
      <p:sp>
        <p:nvSpPr>
          <p:cNvPr id="39975" name="Line 38">
            <a:extLst>
              <a:ext uri="{FF2B5EF4-FFF2-40B4-BE49-F238E27FC236}">
                <a16:creationId xmlns:a16="http://schemas.microsoft.com/office/drawing/2014/main" id="{6834AD33-7E51-4E36-88F7-0447BAC258AD}"/>
              </a:ext>
            </a:extLst>
          </p:cNvPr>
          <p:cNvSpPr>
            <a:spLocks noChangeShapeType="1"/>
          </p:cNvSpPr>
          <p:nvPr/>
        </p:nvSpPr>
        <p:spPr bwMode="auto">
          <a:xfrm flipV="1">
            <a:off x="9448800" y="42672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76" name="Line 39">
            <a:extLst>
              <a:ext uri="{FF2B5EF4-FFF2-40B4-BE49-F238E27FC236}">
                <a16:creationId xmlns:a16="http://schemas.microsoft.com/office/drawing/2014/main" id="{2C01D7D9-10F4-4C33-BAD3-44736103125A}"/>
              </a:ext>
            </a:extLst>
          </p:cNvPr>
          <p:cNvSpPr>
            <a:spLocks noChangeShapeType="1"/>
          </p:cNvSpPr>
          <p:nvPr/>
        </p:nvSpPr>
        <p:spPr bwMode="auto">
          <a:xfrm flipH="1" flipV="1">
            <a:off x="9982200" y="42672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57" name="Oval 40">
            <a:extLst>
              <a:ext uri="{FF2B5EF4-FFF2-40B4-BE49-F238E27FC236}">
                <a16:creationId xmlns:a16="http://schemas.microsoft.com/office/drawing/2014/main" id="{D7F5A968-B1E2-4E71-9E6E-6A6BEFF7FFE2}"/>
              </a:ext>
            </a:extLst>
          </p:cNvPr>
          <p:cNvSpPr>
            <a:spLocks noChangeArrowheads="1"/>
          </p:cNvSpPr>
          <p:nvPr/>
        </p:nvSpPr>
        <p:spPr bwMode="auto">
          <a:xfrm>
            <a:off x="8458200" y="48006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10</a:t>
            </a:r>
          </a:p>
        </p:txBody>
      </p:sp>
      <p:sp>
        <p:nvSpPr>
          <p:cNvPr id="39978" name="Line 41">
            <a:extLst>
              <a:ext uri="{FF2B5EF4-FFF2-40B4-BE49-F238E27FC236}">
                <a16:creationId xmlns:a16="http://schemas.microsoft.com/office/drawing/2014/main" id="{F399282E-2A95-4D26-BFA6-27CDB7148974}"/>
              </a:ext>
            </a:extLst>
          </p:cNvPr>
          <p:cNvSpPr>
            <a:spLocks noChangeShapeType="1"/>
          </p:cNvSpPr>
          <p:nvPr/>
        </p:nvSpPr>
        <p:spPr bwMode="auto">
          <a:xfrm flipV="1">
            <a:off x="8686800" y="42672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0665370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877888" y="1447800"/>
            <a:ext cx="11314112" cy="2019300"/>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altLang="en-US" sz="2000" dirty="0">
                <a:solidFill>
                  <a:schemeClr val="hlink"/>
                </a:solidFill>
              </a:rPr>
              <a:t>Find(</a:t>
            </a:r>
            <a:r>
              <a:rPr lang="en-US" altLang="en-US" sz="2000" dirty="0" err="1">
                <a:solidFill>
                  <a:schemeClr val="hlink"/>
                </a:solidFill>
              </a:rPr>
              <a:t>i</a:t>
            </a:r>
            <a:r>
              <a:rPr lang="en-US" altLang="en-US" sz="2000" dirty="0">
                <a:solidFill>
                  <a:schemeClr val="hlink"/>
                </a:solidFill>
              </a:rPr>
              <a:t>)</a:t>
            </a:r>
            <a:r>
              <a:rPr lang="en-US" altLang="en-US" sz="2000" dirty="0"/>
              <a:t> is to identify the set that contains element </a:t>
            </a:r>
            <a:r>
              <a:rPr lang="en-US" altLang="en-US" sz="2000" dirty="0" err="1">
                <a:solidFill>
                  <a:schemeClr val="hlink"/>
                </a:solidFill>
              </a:rPr>
              <a:t>i</a:t>
            </a:r>
            <a:r>
              <a:rPr lang="en-US" altLang="en-US" sz="2000" dirty="0"/>
              <a:t>.</a:t>
            </a:r>
          </a:p>
          <a:p>
            <a:r>
              <a:rPr lang="en-US" altLang="en-US" sz="2000" dirty="0"/>
              <a:t>Start at the node that represents element </a:t>
            </a:r>
            <a:r>
              <a:rPr lang="en-US" altLang="en-US" sz="2000" dirty="0" err="1">
                <a:solidFill>
                  <a:schemeClr val="hlink"/>
                </a:solidFill>
              </a:rPr>
              <a:t>i</a:t>
            </a:r>
            <a:r>
              <a:rPr lang="en-US" altLang="en-US" sz="2000" dirty="0"/>
              <a:t> and climb up the tree until the root is reached.</a:t>
            </a:r>
          </a:p>
          <a:p>
            <a:r>
              <a:rPr lang="en-US" altLang="en-US" sz="2000" dirty="0"/>
              <a:t>Return the element in the root </a:t>
            </a:r>
            <a:r>
              <a:rPr lang="en-US" altLang="en-US" sz="2000" dirty="0">
                <a:solidFill>
                  <a:srgbClr val="FFC000"/>
                </a:solidFill>
              </a:rPr>
              <a:t>(Representative)</a:t>
            </a:r>
            <a:r>
              <a:rPr lang="en-US" altLang="en-US" sz="2000" dirty="0"/>
              <a:t>.</a:t>
            </a:r>
          </a:p>
          <a:p>
            <a:r>
              <a:rPr lang="en-US" altLang="en-US" sz="2000" dirty="0"/>
              <a:t>Time Complexity of find operation is </a:t>
            </a:r>
            <a:r>
              <a:rPr lang="en-US" altLang="en-US" sz="2000" dirty="0">
                <a:solidFill>
                  <a:schemeClr val="hlink"/>
                </a:solidFill>
              </a:rPr>
              <a:t>O(h)</a:t>
            </a:r>
          </a:p>
          <a:p>
            <a:endParaRPr lang="en-US" altLang="en-US" sz="2000" dirty="0"/>
          </a:p>
        </p:txBody>
      </p:sp>
      <p:grpSp>
        <p:nvGrpSpPr>
          <p:cNvPr id="3" name="Group 2"/>
          <p:cNvGrpSpPr/>
          <p:nvPr/>
        </p:nvGrpSpPr>
        <p:grpSpPr>
          <a:xfrm>
            <a:off x="1308908" y="3429000"/>
            <a:ext cx="4772583" cy="3124200"/>
            <a:chOff x="1307319" y="3429000"/>
            <a:chExt cx="4772583" cy="3124200"/>
          </a:xfrm>
        </p:grpSpPr>
        <p:grpSp>
          <p:nvGrpSpPr>
            <p:cNvPr id="31" name="Group 4"/>
            <p:cNvGrpSpPr>
              <a:grpSpLocks/>
            </p:cNvGrpSpPr>
            <p:nvPr/>
          </p:nvGrpSpPr>
          <p:grpSpPr bwMode="auto">
            <a:xfrm>
              <a:off x="1507902" y="3429000"/>
              <a:ext cx="4572000" cy="3124200"/>
              <a:chOff x="240" y="912"/>
              <a:chExt cx="2880" cy="1968"/>
            </a:xfrm>
            <a:noFill/>
          </p:grpSpPr>
          <p:sp>
            <p:nvSpPr>
              <p:cNvPr id="32" name="Oval 5"/>
              <p:cNvSpPr>
                <a:spLocks noChangeArrowheads="1"/>
              </p:cNvSpPr>
              <p:nvPr/>
            </p:nvSpPr>
            <p:spPr bwMode="auto">
              <a:xfrm>
                <a:off x="1296"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Text Box 6"/>
              <p:cNvSpPr txBox="1">
                <a:spLocks noChangeArrowheads="1"/>
              </p:cNvSpPr>
              <p:nvPr/>
            </p:nvSpPr>
            <p:spPr bwMode="auto">
              <a:xfrm>
                <a:off x="1344"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4</a:t>
                </a:r>
              </a:p>
            </p:txBody>
          </p:sp>
          <p:sp>
            <p:nvSpPr>
              <p:cNvPr id="34" name="Oval 7"/>
              <p:cNvSpPr>
                <a:spLocks noChangeArrowheads="1"/>
              </p:cNvSpPr>
              <p:nvPr/>
            </p:nvSpPr>
            <p:spPr bwMode="auto">
              <a:xfrm>
                <a:off x="432" y="216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Text Box 8"/>
              <p:cNvSpPr txBox="1">
                <a:spLocks noChangeArrowheads="1"/>
              </p:cNvSpPr>
              <p:nvPr/>
            </p:nvSpPr>
            <p:spPr bwMode="auto">
              <a:xfrm>
                <a:off x="480" y="2160"/>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a:t>
                </a:r>
              </a:p>
            </p:txBody>
          </p:sp>
          <p:sp>
            <p:nvSpPr>
              <p:cNvPr id="36" name="Oval 9"/>
              <p:cNvSpPr>
                <a:spLocks noChangeArrowheads="1"/>
              </p:cNvSpPr>
              <p:nvPr/>
            </p:nvSpPr>
            <p:spPr bwMode="auto">
              <a:xfrm>
                <a:off x="720" y="1776"/>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Text Box 10"/>
              <p:cNvSpPr txBox="1">
                <a:spLocks noChangeArrowheads="1"/>
              </p:cNvSpPr>
              <p:nvPr/>
            </p:nvSpPr>
            <p:spPr bwMode="auto">
              <a:xfrm>
                <a:off x="768" y="1776"/>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9</a:t>
                </a:r>
              </a:p>
            </p:txBody>
          </p:sp>
          <p:sp>
            <p:nvSpPr>
              <p:cNvPr id="38" name="Oval 11"/>
              <p:cNvSpPr>
                <a:spLocks noChangeArrowheads="1"/>
              </p:cNvSpPr>
              <p:nvPr/>
            </p:nvSpPr>
            <p:spPr bwMode="auto">
              <a:xfrm>
                <a:off x="192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12"/>
              <p:cNvSpPr>
                <a:spLocks noChangeArrowheads="1"/>
              </p:cNvSpPr>
              <p:nvPr/>
            </p:nvSpPr>
            <p:spPr bwMode="auto">
              <a:xfrm>
                <a:off x="2640" y="1920"/>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Text Box 13"/>
              <p:cNvSpPr txBox="1">
                <a:spLocks noChangeArrowheads="1"/>
              </p:cNvSpPr>
              <p:nvPr/>
            </p:nvSpPr>
            <p:spPr bwMode="auto">
              <a:xfrm>
                <a:off x="2640" y="1920"/>
                <a:ext cx="480"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30</a:t>
                </a:r>
              </a:p>
            </p:txBody>
          </p:sp>
          <p:sp>
            <p:nvSpPr>
              <p:cNvPr id="41" name="Oval 14"/>
              <p:cNvSpPr>
                <a:spLocks noChangeArrowheads="1"/>
              </p:cNvSpPr>
              <p:nvPr/>
            </p:nvSpPr>
            <p:spPr bwMode="auto">
              <a:xfrm>
                <a:off x="2160" y="1344"/>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Text Box 15"/>
              <p:cNvSpPr txBox="1">
                <a:spLocks noChangeArrowheads="1"/>
              </p:cNvSpPr>
              <p:nvPr/>
            </p:nvSpPr>
            <p:spPr bwMode="auto">
              <a:xfrm>
                <a:off x="2208" y="1344"/>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5</a:t>
                </a:r>
              </a:p>
            </p:txBody>
          </p:sp>
          <p:sp>
            <p:nvSpPr>
              <p:cNvPr id="43" name="Oval 16"/>
              <p:cNvSpPr>
                <a:spLocks noChangeArrowheads="1"/>
              </p:cNvSpPr>
              <p:nvPr/>
            </p:nvSpPr>
            <p:spPr bwMode="auto">
              <a:xfrm>
                <a:off x="1824" y="91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17"/>
              <p:cNvSpPr txBox="1">
                <a:spLocks noChangeArrowheads="1"/>
              </p:cNvSpPr>
              <p:nvPr/>
            </p:nvSpPr>
            <p:spPr bwMode="auto">
              <a:xfrm>
                <a:off x="1824" y="912"/>
                <a:ext cx="336"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13</a:t>
                </a:r>
              </a:p>
            </p:txBody>
          </p:sp>
          <p:sp>
            <p:nvSpPr>
              <p:cNvPr id="45" name="Line 18"/>
              <p:cNvSpPr>
                <a:spLocks noChangeShapeType="1"/>
              </p:cNvSpPr>
              <p:nvPr/>
            </p:nvSpPr>
            <p:spPr bwMode="auto">
              <a:xfrm flipH="1">
                <a:off x="1488" y="1104"/>
                <a:ext cx="336" cy="240"/>
              </a:xfrm>
              <a:prstGeom prst="line">
                <a:avLst/>
              </a:prstGeom>
              <a:grpFill/>
              <a:ln w="38100">
                <a:solidFill>
                  <a:schemeClr val="tx1"/>
                </a:solidFill>
                <a:round/>
                <a:headEnd type="triangle" w="med" len="me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19"/>
              <p:cNvSpPr>
                <a:spLocks noChangeShapeType="1"/>
              </p:cNvSpPr>
              <p:nvPr/>
            </p:nvSpPr>
            <p:spPr bwMode="auto">
              <a:xfrm flipH="1">
                <a:off x="912" y="1536"/>
                <a:ext cx="384" cy="240"/>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Line 20"/>
              <p:cNvSpPr>
                <a:spLocks noChangeShapeType="1"/>
              </p:cNvSpPr>
              <p:nvPr/>
            </p:nvSpPr>
            <p:spPr bwMode="auto">
              <a:xfrm>
                <a:off x="2064" y="1152"/>
                <a:ext cx="192" cy="192"/>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21"/>
              <p:cNvSpPr>
                <a:spLocks noChangeShapeType="1"/>
              </p:cNvSpPr>
              <p:nvPr/>
            </p:nvSpPr>
            <p:spPr bwMode="auto">
              <a:xfrm flipH="1">
                <a:off x="624" y="2016"/>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22"/>
              <p:cNvSpPr>
                <a:spLocks noChangeShapeType="1"/>
              </p:cNvSpPr>
              <p:nvPr/>
            </p:nvSpPr>
            <p:spPr bwMode="auto">
              <a:xfrm flipH="1">
                <a:off x="2064" y="1632"/>
                <a:ext cx="192" cy="288"/>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23"/>
              <p:cNvSpPr>
                <a:spLocks noChangeShapeType="1"/>
              </p:cNvSpPr>
              <p:nvPr/>
            </p:nvSpPr>
            <p:spPr bwMode="auto">
              <a:xfrm>
                <a:off x="2400" y="1584"/>
                <a:ext cx="288" cy="38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Text Box 24"/>
              <p:cNvSpPr txBox="1">
                <a:spLocks noChangeArrowheads="1"/>
              </p:cNvSpPr>
              <p:nvPr/>
            </p:nvSpPr>
            <p:spPr bwMode="auto">
              <a:xfrm>
                <a:off x="1920" y="1920"/>
                <a:ext cx="43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11</a:t>
                </a:r>
              </a:p>
            </p:txBody>
          </p:sp>
          <p:sp>
            <p:nvSpPr>
              <p:cNvPr id="52" name="Oval 25"/>
              <p:cNvSpPr>
                <a:spLocks noChangeArrowheads="1"/>
              </p:cNvSpPr>
              <p:nvPr/>
            </p:nvSpPr>
            <p:spPr bwMode="auto">
              <a:xfrm>
                <a:off x="240" y="2592"/>
                <a:ext cx="288" cy="288"/>
              </a:xfrm>
              <a:prstGeom prst="ellipse">
                <a:avLst/>
              </a:prstGeom>
              <a:grp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Text Box 26"/>
              <p:cNvSpPr txBox="1">
                <a:spLocks noChangeArrowheads="1"/>
              </p:cNvSpPr>
              <p:nvPr/>
            </p:nvSpPr>
            <p:spPr bwMode="auto">
              <a:xfrm>
                <a:off x="288" y="2592"/>
                <a:ext cx="192" cy="288"/>
              </a:xfrm>
              <a:prstGeom prst="rect">
                <a:avLst/>
              </a:prstGeom>
              <a:grp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a:t>
                </a:r>
              </a:p>
            </p:txBody>
          </p:sp>
          <p:sp>
            <p:nvSpPr>
              <p:cNvPr id="54" name="Line 27"/>
              <p:cNvSpPr>
                <a:spLocks noChangeShapeType="1"/>
              </p:cNvSpPr>
              <p:nvPr/>
            </p:nvSpPr>
            <p:spPr bwMode="auto">
              <a:xfrm flipH="1">
                <a:off x="432" y="2448"/>
                <a:ext cx="144" cy="144"/>
              </a:xfrm>
              <a:prstGeom prst="line">
                <a:avLst/>
              </a:prstGeom>
              <a:grpFill/>
              <a:ln w="38100">
                <a:solidFill>
                  <a:schemeClr val="tx1"/>
                </a:solidFill>
                <a:round/>
                <a:headEnd type="triangle" w="med" len="med"/>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 name="Rectangle 3"/>
            <p:cNvSpPr txBox="1">
              <a:spLocks noChangeArrowheads="1"/>
            </p:cNvSpPr>
            <p:nvPr/>
          </p:nvSpPr>
          <p:spPr>
            <a:xfrm>
              <a:off x="1307319" y="3996610"/>
              <a:ext cx="1790700" cy="464981"/>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en-US" altLang="en-US" sz="2000" b="1" dirty="0">
                  <a:solidFill>
                    <a:srgbClr val="C00000"/>
                  </a:solidFill>
                </a:rPr>
                <a:t>Find(9) = 13</a:t>
              </a:r>
            </a:p>
            <a:p>
              <a:pPr marL="0" indent="0">
                <a:buNone/>
              </a:pPr>
              <a:endParaRPr lang="en-US" altLang="en-US" sz="2000" b="1" dirty="0">
                <a:solidFill>
                  <a:srgbClr val="C00000"/>
                </a:solidFill>
              </a:endParaRPr>
            </a:p>
          </p:txBody>
        </p:sp>
      </p:grpSp>
      <p:grpSp>
        <p:nvGrpSpPr>
          <p:cNvPr id="4" name="Group 3"/>
          <p:cNvGrpSpPr/>
          <p:nvPr/>
        </p:nvGrpSpPr>
        <p:grpSpPr>
          <a:xfrm>
            <a:off x="6520756" y="3048000"/>
            <a:ext cx="4833044" cy="3429000"/>
            <a:chOff x="6519168" y="3048000"/>
            <a:chExt cx="4833044" cy="3429000"/>
          </a:xfrm>
        </p:grpSpPr>
        <p:grpSp>
          <p:nvGrpSpPr>
            <p:cNvPr id="55" name="Group 28"/>
            <p:cNvGrpSpPr>
              <a:grpSpLocks/>
            </p:cNvGrpSpPr>
            <p:nvPr/>
          </p:nvGrpSpPr>
          <p:grpSpPr bwMode="auto">
            <a:xfrm>
              <a:off x="8151812" y="3048000"/>
              <a:ext cx="3200400" cy="3429000"/>
              <a:chOff x="3168" y="816"/>
              <a:chExt cx="2016" cy="2160"/>
            </a:xfrm>
          </p:grpSpPr>
          <p:sp>
            <p:nvSpPr>
              <p:cNvPr id="56" name="Oval 29"/>
              <p:cNvSpPr>
                <a:spLocks noChangeArrowheads="1"/>
              </p:cNvSpPr>
              <p:nvPr/>
            </p:nvSpPr>
            <p:spPr bwMode="auto">
              <a:xfrm>
                <a:off x="3936" y="816"/>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Text Box 30"/>
              <p:cNvSpPr txBox="1">
                <a:spLocks noChangeArrowheads="1"/>
              </p:cNvSpPr>
              <p:nvPr/>
            </p:nvSpPr>
            <p:spPr bwMode="auto">
              <a:xfrm>
                <a:off x="3984" y="816"/>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7</a:t>
                </a:r>
              </a:p>
            </p:txBody>
          </p:sp>
          <p:sp>
            <p:nvSpPr>
              <p:cNvPr id="58" name="Oval 31"/>
              <p:cNvSpPr>
                <a:spLocks noChangeArrowheads="1"/>
              </p:cNvSpPr>
              <p:nvPr/>
            </p:nvSpPr>
            <p:spPr bwMode="auto">
              <a:xfrm>
                <a:off x="316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Text Box 32"/>
              <p:cNvSpPr txBox="1">
                <a:spLocks noChangeArrowheads="1"/>
              </p:cNvSpPr>
              <p:nvPr/>
            </p:nvSpPr>
            <p:spPr bwMode="auto">
              <a:xfrm>
                <a:off x="321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8</a:t>
                </a:r>
              </a:p>
            </p:txBody>
          </p:sp>
          <p:sp>
            <p:nvSpPr>
              <p:cNvPr id="60" name="Oval 33"/>
              <p:cNvSpPr>
                <a:spLocks noChangeArrowheads="1"/>
              </p:cNvSpPr>
              <p:nvPr/>
            </p:nvSpPr>
            <p:spPr bwMode="auto">
              <a:xfrm>
                <a:off x="364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Text Box 34"/>
              <p:cNvSpPr txBox="1">
                <a:spLocks noChangeArrowheads="1"/>
              </p:cNvSpPr>
              <p:nvPr/>
            </p:nvSpPr>
            <p:spPr bwMode="auto">
              <a:xfrm>
                <a:off x="3696" y="139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3</a:t>
                </a:r>
              </a:p>
            </p:txBody>
          </p:sp>
          <p:sp>
            <p:nvSpPr>
              <p:cNvPr id="62" name="Oval 35"/>
              <p:cNvSpPr>
                <a:spLocks noChangeArrowheads="1"/>
              </p:cNvSpPr>
              <p:nvPr/>
            </p:nvSpPr>
            <p:spPr bwMode="auto">
              <a:xfrm>
                <a:off x="412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Text Box 36"/>
              <p:cNvSpPr txBox="1">
                <a:spLocks noChangeArrowheads="1"/>
              </p:cNvSpPr>
              <p:nvPr/>
            </p:nvSpPr>
            <p:spPr bwMode="auto">
              <a:xfrm>
                <a:off x="4128" y="1392"/>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22</a:t>
                </a:r>
              </a:p>
            </p:txBody>
          </p:sp>
          <p:sp>
            <p:nvSpPr>
              <p:cNvPr id="64" name="Oval 37"/>
              <p:cNvSpPr>
                <a:spLocks noChangeArrowheads="1"/>
              </p:cNvSpPr>
              <p:nvPr/>
            </p:nvSpPr>
            <p:spPr bwMode="auto">
              <a:xfrm>
                <a:off x="4608" y="139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Text Box 38"/>
              <p:cNvSpPr txBox="1">
                <a:spLocks noChangeArrowheads="1"/>
              </p:cNvSpPr>
              <p:nvPr/>
            </p:nvSpPr>
            <p:spPr bwMode="auto">
              <a:xfrm>
                <a:off x="4656" y="1392"/>
                <a:ext cx="19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6</a:t>
                </a:r>
              </a:p>
            </p:txBody>
          </p:sp>
          <p:sp>
            <p:nvSpPr>
              <p:cNvPr id="66" name="Line 39"/>
              <p:cNvSpPr>
                <a:spLocks noChangeShapeType="1"/>
              </p:cNvSpPr>
              <p:nvPr/>
            </p:nvSpPr>
            <p:spPr bwMode="auto">
              <a:xfrm flipH="1">
                <a:off x="3360" y="1056"/>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Line 40"/>
              <p:cNvSpPr>
                <a:spLocks noChangeShapeType="1"/>
              </p:cNvSpPr>
              <p:nvPr/>
            </p:nvSpPr>
            <p:spPr bwMode="auto">
              <a:xfrm flipH="1">
                <a:off x="3888" y="1104"/>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Line 41"/>
              <p:cNvSpPr>
                <a:spLocks noChangeShapeType="1"/>
              </p:cNvSpPr>
              <p:nvPr/>
            </p:nvSpPr>
            <p:spPr bwMode="auto">
              <a:xfrm>
                <a:off x="4128" y="1104"/>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Line 42"/>
              <p:cNvSpPr>
                <a:spLocks noChangeShapeType="1"/>
              </p:cNvSpPr>
              <p:nvPr/>
            </p:nvSpPr>
            <p:spPr bwMode="auto">
              <a:xfrm>
                <a:off x="4224" y="1008"/>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Line 43"/>
              <p:cNvSpPr>
                <a:spLocks noChangeShapeType="1"/>
              </p:cNvSpPr>
              <p:nvPr/>
            </p:nvSpPr>
            <p:spPr bwMode="auto">
              <a:xfrm>
                <a:off x="4176" y="1056"/>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Oval 44"/>
              <p:cNvSpPr>
                <a:spLocks noChangeArrowheads="1"/>
              </p:cNvSpPr>
              <p:nvPr/>
            </p:nvSpPr>
            <p:spPr bwMode="auto">
              <a:xfrm>
                <a:off x="4176" y="2112"/>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Text Box 45"/>
              <p:cNvSpPr txBox="1">
                <a:spLocks noChangeArrowheads="1"/>
              </p:cNvSpPr>
              <p:nvPr/>
            </p:nvSpPr>
            <p:spPr bwMode="auto">
              <a:xfrm>
                <a:off x="4128" y="2112"/>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10</a:t>
                </a:r>
              </a:p>
            </p:txBody>
          </p:sp>
          <p:sp>
            <p:nvSpPr>
              <p:cNvPr id="73" name="Oval 46"/>
              <p:cNvSpPr>
                <a:spLocks noChangeArrowheads="1"/>
              </p:cNvSpPr>
              <p:nvPr/>
            </p:nvSpPr>
            <p:spPr bwMode="auto">
              <a:xfrm>
                <a:off x="340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Text Box 47"/>
              <p:cNvSpPr txBox="1">
                <a:spLocks noChangeArrowheads="1"/>
              </p:cNvSpPr>
              <p:nvPr/>
            </p:nvSpPr>
            <p:spPr bwMode="auto">
              <a:xfrm>
                <a:off x="340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20</a:t>
                </a:r>
              </a:p>
            </p:txBody>
          </p:sp>
          <p:sp>
            <p:nvSpPr>
              <p:cNvPr id="75" name="Oval 48"/>
              <p:cNvSpPr>
                <a:spLocks noChangeArrowheads="1"/>
              </p:cNvSpPr>
              <p:nvPr/>
            </p:nvSpPr>
            <p:spPr bwMode="auto">
              <a:xfrm>
                <a:off x="388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Text Box 49"/>
              <p:cNvSpPr txBox="1">
                <a:spLocks noChangeArrowheads="1"/>
              </p:cNvSpPr>
              <p:nvPr/>
            </p:nvSpPr>
            <p:spPr bwMode="auto">
              <a:xfrm>
                <a:off x="3888" y="2688"/>
                <a:ext cx="43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16</a:t>
                </a:r>
              </a:p>
            </p:txBody>
          </p:sp>
          <p:sp>
            <p:nvSpPr>
              <p:cNvPr id="77" name="Oval 50"/>
              <p:cNvSpPr>
                <a:spLocks noChangeArrowheads="1"/>
              </p:cNvSpPr>
              <p:nvPr/>
            </p:nvSpPr>
            <p:spPr bwMode="auto">
              <a:xfrm>
                <a:off x="436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Text Box 51"/>
              <p:cNvSpPr txBox="1">
                <a:spLocks noChangeArrowheads="1"/>
              </p:cNvSpPr>
              <p:nvPr/>
            </p:nvSpPr>
            <p:spPr bwMode="auto">
              <a:xfrm>
                <a:off x="4368" y="2688"/>
                <a:ext cx="48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14</a:t>
                </a:r>
              </a:p>
            </p:txBody>
          </p:sp>
          <p:sp>
            <p:nvSpPr>
              <p:cNvPr id="79" name="Oval 52"/>
              <p:cNvSpPr>
                <a:spLocks noChangeArrowheads="1"/>
              </p:cNvSpPr>
              <p:nvPr/>
            </p:nvSpPr>
            <p:spPr bwMode="auto">
              <a:xfrm>
                <a:off x="4848" y="2688"/>
                <a:ext cx="288" cy="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Text Box 53"/>
              <p:cNvSpPr txBox="1">
                <a:spLocks noChangeArrowheads="1"/>
              </p:cNvSpPr>
              <p:nvPr/>
            </p:nvSpPr>
            <p:spPr bwMode="auto">
              <a:xfrm>
                <a:off x="4848" y="2688"/>
                <a:ext cx="33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12</a:t>
                </a:r>
              </a:p>
            </p:txBody>
          </p:sp>
          <p:sp>
            <p:nvSpPr>
              <p:cNvPr id="81" name="Line 54"/>
              <p:cNvSpPr>
                <a:spLocks noChangeShapeType="1"/>
              </p:cNvSpPr>
              <p:nvPr/>
            </p:nvSpPr>
            <p:spPr bwMode="auto">
              <a:xfrm flipH="1">
                <a:off x="3600" y="2352"/>
                <a:ext cx="624" cy="336"/>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Line 55"/>
              <p:cNvSpPr>
                <a:spLocks noChangeShapeType="1"/>
              </p:cNvSpPr>
              <p:nvPr/>
            </p:nvSpPr>
            <p:spPr bwMode="auto">
              <a:xfrm flipH="1">
                <a:off x="4128" y="2400"/>
                <a:ext cx="192" cy="336"/>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Line 56"/>
              <p:cNvSpPr>
                <a:spLocks noChangeShapeType="1"/>
              </p:cNvSpPr>
              <p:nvPr/>
            </p:nvSpPr>
            <p:spPr bwMode="auto">
              <a:xfrm>
                <a:off x="4368" y="2400"/>
                <a:ext cx="96" cy="288"/>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Line 57"/>
              <p:cNvSpPr>
                <a:spLocks noChangeShapeType="1"/>
              </p:cNvSpPr>
              <p:nvPr/>
            </p:nvSpPr>
            <p:spPr bwMode="auto">
              <a:xfrm>
                <a:off x="4464" y="2304"/>
                <a:ext cx="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Line 58"/>
              <p:cNvSpPr>
                <a:spLocks noChangeShapeType="1"/>
              </p:cNvSpPr>
              <p:nvPr/>
            </p:nvSpPr>
            <p:spPr bwMode="auto">
              <a:xfrm>
                <a:off x="4416" y="2352"/>
                <a:ext cx="528" cy="384"/>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Line 59"/>
              <p:cNvSpPr>
                <a:spLocks noChangeShapeType="1"/>
              </p:cNvSpPr>
              <p:nvPr/>
            </p:nvSpPr>
            <p:spPr bwMode="auto">
              <a:xfrm>
                <a:off x="4320" y="1680"/>
                <a:ext cx="0" cy="432"/>
              </a:xfrm>
              <a:prstGeom prst="line">
                <a:avLst/>
              </a:prstGeom>
              <a:noFill/>
              <a:ln w="38100">
                <a:solidFill>
                  <a:schemeClr val="tx1"/>
                </a:solidFill>
                <a:round/>
                <a:headEnd type="triangle" w="med" len="med"/>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8" name="Rectangle 3"/>
            <p:cNvSpPr txBox="1">
              <a:spLocks noChangeArrowheads="1"/>
            </p:cNvSpPr>
            <p:nvPr/>
          </p:nvSpPr>
          <p:spPr>
            <a:xfrm>
              <a:off x="6519168" y="4025989"/>
              <a:ext cx="1790700" cy="464981"/>
            </a:xfrm>
            <a:prstGeom prst="rect">
              <a:avLst/>
            </a:prstGeom>
          </p:spPr>
          <p:txBody>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en-US" altLang="en-US" sz="2000" b="1" dirty="0">
                  <a:solidFill>
                    <a:srgbClr val="C00000"/>
                  </a:solidFill>
                </a:rPr>
                <a:t>Find(14) = 7</a:t>
              </a:r>
            </a:p>
            <a:p>
              <a:pPr marL="0" indent="0">
                <a:buNone/>
              </a:pPr>
              <a:endParaRPr lang="en-US" altLang="en-US" sz="2000" b="1" dirty="0">
                <a:solidFill>
                  <a:srgbClr val="C00000"/>
                </a:solidFill>
              </a:endParaRPr>
            </a:p>
          </p:txBody>
        </p:sp>
      </p:grpSp>
      <p:sp>
        <p:nvSpPr>
          <p:cNvPr id="89" name="Title 1"/>
          <p:cNvSpPr txBox="1">
            <a:spLocks/>
          </p:cNvSpPr>
          <p:nvPr/>
        </p:nvSpPr>
        <p:spPr>
          <a:xfrm>
            <a:off x="914401" y="457200"/>
            <a:ext cx="8692399" cy="914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4800" b="0" kern="1200" cap="none" spc="100" baseline="0">
                <a:solidFill>
                  <a:schemeClr val="tx1"/>
                </a:solidFill>
                <a:latin typeface="+mj-lt"/>
                <a:ea typeface="+mj-ea"/>
                <a:cs typeface="+mj-cs"/>
              </a:defRPr>
            </a:lvl1pPr>
          </a:lstStyle>
          <a:p>
            <a:r>
              <a:rPr lang="en-US" sz="4000" b="1" dirty="0">
                <a:solidFill>
                  <a:srgbClr val="FFC000"/>
                </a:solidFill>
              </a:rPr>
              <a:t>Background: </a:t>
            </a:r>
            <a:r>
              <a:rPr lang="en-US" sz="4000" dirty="0"/>
              <a:t>Find Operation</a:t>
            </a:r>
            <a:endParaRPr lang="en-US" sz="4000" b="1" dirty="0"/>
          </a:p>
        </p:txBody>
      </p:sp>
    </p:spTree>
    <p:extLst>
      <p:ext uri="{BB962C8B-B14F-4D97-AF65-F5344CB8AC3E}">
        <p14:creationId xmlns:p14="http://schemas.microsoft.com/office/powerpoint/2010/main" val="122519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C779E3A9-CEDE-4204-9D60-AE4E11F52CC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Find Operation</a:t>
            </a:r>
          </a:p>
        </p:txBody>
      </p:sp>
      <p:sp>
        <p:nvSpPr>
          <p:cNvPr id="26628" name="Rectangle 3">
            <a:extLst>
              <a:ext uri="{FF2B5EF4-FFF2-40B4-BE49-F238E27FC236}">
                <a16:creationId xmlns:a16="http://schemas.microsoft.com/office/drawing/2014/main" id="{67EE70A8-CC9A-46E4-8D47-0665953AD007}"/>
              </a:ext>
            </a:extLst>
          </p:cNvPr>
          <p:cNvSpPr>
            <a:spLocks noGrp="1" noChangeArrowheads="1"/>
          </p:cNvSpPr>
          <p:nvPr>
            <p:ph type="body" idx="1"/>
          </p:nvPr>
        </p:nvSpPr>
        <p:spPr>
          <a:xfrm>
            <a:off x="1981200" y="1600201"/>
            <a:ext cx="8229600" cy="1089025"/>
          </a:xfrm>
        </p:spPr>
        <p:txBody>
          <a:bodyPr/>
          <a:lstStyle/>
          <a:p>
            <a:pPr eaLnBrk="1" hangingPunct="1">
              <a:lnSpc>
                <a:spcPct val="90000"/>
              </a:lnSpc>
            </a:pPr>
            <a:r>
              <a:rPr lang="en-US" altLang="en-US">
                <a:ea typeface="ＭＳ Ｐゴシック" panose="020B0600070205080204" pitchFamily="34" charset="-128"/>
              </a:rPr>
              <a:t>Find(</a:t>
            </a:r>
            <a:r>
              <a:rPr lang="en-US" altLang="en-US" i="1">
                <a:ea typeface="ＭＳ Ｐゴシック" panose="020B0600070205080204" pitchFamily="34" charset="-128"/>
              </a:rPr>
              <a:t>x</a:t>
            </a:r>
            <a:r>
              <a:rPr lang="en-US" altLang="en-US">
                <a:ea typeface="ＭＳ Ｐゴシック" panose="020B0600070205080204" pitchFamily="34" charset="-128"/>
              </a:rPr>
              <a:t>): follow </a:t>
            </a:r>
            <a:r>
              <a:rPr lang="en-US" altLang="en-US" i="1">
                <a:ea typeface="ＭＳ Ｐゴシック" panose="020B0600070205080204" pitchFamily="34" charset="-128"/>
              </a:rPr>
              <a:t>x</a:t>
            </a:r>
            <a:r>
              <a:rPr lang="en-US" altLang="en-US">
                <a:ea typeface="ＭＳ Ｐゴシック" panose="020B0600070205080204" pitchFamily="34" charset="-128"/>
              </a:rPr>
              <a:t> to root and return root</a:t>
            </a:r>
          </a:p>
        </p:txBody>
      </p:sp>
      <p:sp>
        <p:nvSpPr>
          <p:cNvPr id="28677" name="Oval 4">
            <a:extLst>
              <a:ext uri="{FF2B5EF4-FFF2-40B4-BE49-F238E27FC236}">
                <a16:creationId xmlns:a16="http://schemas.microsoft.com/office/drawing/2014/main" id="{C8CA474E-FB16-47EA-8B86-628396BBE7E8}"/>
              </a:ext>
            </a:extLst>
          </p:cNvPr>
          <p:cNvSpPr>
            <a:spLocks noChangeArrowheads="1"/>
          </p:cNvSpPr>
          <p:nvPr/>
        </p:nvSpPr>
        <p:spPr bwMode="auto">
          <a:xfrm>
            <a:off x="5805392" y="31681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28678" name="Oval 5">
            <a:extLst>
              <a:ext uri="{FF2B5EF4-FFF2-40B4-BE49-F238E27FC236}">
                <a16:creationId xmlns:a16="http://schemas.microsoft.com/office/drawing/2014/main" id="{019EE72C-8CEE-4BDF-9849-EBBE9F7E2215}"/>
              </a:ext>
            </a:extLst>
          </p:cNvPr>
          <p:cNvSpPr>
            <a:spLocks noChangeArrowheads="1"/>
          </p:cNvSpPr>
          <p:nvPr/>
        </p:nvSpPr>
        <p:spPr bwMode="auto">
          <a:xfrm>
            <a:off x="6110192" y="40825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28679" name="Oval 6">
            <a:extLst>
              <a:ext uri="{FF2B5EF4-FFF2-40B4-BE49-F238E27FC236}">
                <a16:creationId xmlns:a16="http://schemas.microsoft.com/office/drawing/2014/main" id="{D5B48926-1EEB-49EB-BFDB-B53DD7C47700}"/>
              </a:ext>
            </a:extLst>
          </p:cNvPr>
          <p:cNvSpPr>
            <a:spLocks noChangeArrowheads="1"/>
          </p:cNvSpPr>
          <p:nvPr/>
        </p:nvSpPr>
        <p:spPr bwMode="auto">
          <a:xfrm>
            <a:off x="7710392" y="31681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28680" name="Oval 7">
            <a:extLst>
              <a:ext uri="{FF2B5EF4-FFF2-40B4-BE49-F238E27FC236}">
                <a16:creationId xmlns:a16="http://schemas.microsoft.com/office/drawing/2014/main" id="{1945498B-25B2-4698-A0F8-48535DCD8B99}"/>
              </a:ext>
            </a:extLst>
          </p:cNvPr>
          <p:cNvSpPr>
            <a:spLocks noChangeArrowheads="1"/>
          </p:cNvSpPr>
          <p:nvPr/>
        </p:nvSpPr>
        <p:spPr bwMode="auto">
          <a:xfrm>
            <a:off x="10301192" y="40825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28681" name="Oval 8">
            <a:extLst>
              <a:ext uri="{FF2B5EF4-FFF2-40B4-BE49-F238E27FC236}">
                <a16:creationId xmlns:a16="http://schemas.microsoft.com/office/drawing/2014/main" id="{FFBE2367-E2C1-4F0E-A872-55FC9BA1B830}"/>
              </a:ext>
            </a:extLst>
          </p:cNvPr>
          <p:cNvSpPr>
            <a:spLocks noChangeArrowheads="1"/>
          </p:cNvSpPr>
          <p:nvPr/>
        </p:nvSpPr>
        <p:spPr bwMode="auto">
          <a:xfrm>
            <a:off x="9310592" y="40825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28682" name="Oval 9">
            <a:extLst>
              <a:ext uri="{FF2B5EF4-FFF2-40B4-BE49-F238E27FC236}">
                <a16:creationId xmlns:a16="http://schemas.microsoft.com/office/drawing/2014/main" id="{8D9A236B-7713-4AAD-9995-8028D1618C42}"/>
              </a:ext>
            </a:extLst>
          </p:cNvPr>
          <p:cNvSpPr>
            <a:spLocks noChangeArrowheads="1"/>
          </p:cNvSpPr>
          <p:nvPr/>
        </p:nvSpPr>
        <p:spPr bwMode="auto">
          <a:xfrm>
            <a:off x="8929592" y="49969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28683" name="Oval 10">
            <a:extLst>
              <a:ext uri="{FF2B5EF4-FFF2-40B4-BE49-F238E27FC236}">
                <a16:creationId xmlns:a16="http://schemas.microsoft.com/office/drawing/2014/main" id="{A9A79DF1-FCB6-4850-A961-872C8040B965}"/>
              </a:ext>
            </a:extLst>
          </p:cNvPr>
          <p:cNvSpPr>
            <a:spLocks noChangeArrowheads="1"/>
          </p:cNvSpPr>
          <p:nvPr/>
        </p:nvSpPr>
        <p:spPr bwMode="auto">
          <a:xfrm>
            <a:off x="9767792" y="3168134"/>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26636" name="Line 11">
            <a:extLst>
              <a:ext uri="{FF2B5EF4-FFF2-40B4-BE49-F238E27FC236}">
                <a16:creationId xmlns:a16="http://schemas.microsoft.com/office/drawing/2014/main" id="{20B584D5-509D-4F09-A2B2-DCDD66B00CCC}"/>
              </a:ext>
            </a:extLst>
          </p:cNvPr>
          <p:cNvSpPr>
            <a:spLocks noChangeShapeType="1"/>
          </p:cNvSpPr>
          <p:nvPr/>
        </p:nvSpPr>
        <p:spPr bwMode="auto">
          <a:xfrm flipH="1" flipV="1">
            <a:off x="6110192" y="3549134"/>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2">
            <a:extLst>
              <a:ext uri="{FF2B5EF4-FFF2-40B4-BE49-F238E27FC236}">
                <a16:creationId xmlns:a16="http://schemas.microsoft.com/office/drawing/2014/main" id="{6604F981-1EB4-4D7E-8B51-C10560BF9FB5}"/>
              </a:ext>
            </a:extLst>
          </p:cNvPr>
          <p:cNvSpPr>
            <a:spLocks noChangeShapeType="1"/>
          </p:cNvSpPr>
          <p:nvPr/>
        </p:nvSpPr>
        <p:spPr bwMode="auto">
          <a:xfrm flipV="1">
            <a:off x="9615392" y="3549134"/>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3">
            <a:extLst>
              <a:ext uri="{FF2B5EF4-FFF2-40B4-BE49-F238E27FC236}">
                <a16:creationId xmlns:a16="http://schemas.microsoft.com/office/drawing/2014/main" id="{17633C84-8B15-4B90-8743-6D9AA5FECA37}"/>
              </a:ext>
            </a:extLst>
          </p:cNvPr>
          <p:cNvSpPr>
            <a:spLocks noChangeShapeType="1"/>
          </p:cNvSpPr>
          <p:nvPr/>
        </p:nvSpPr>
        <p:spPr bwMode="auto">
          <a:xfrm flipH="1" flipV="1">
            <a:off x="10148792" y="3472934"/>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4">
            <a:extLst>
              <a:ext uri="{FF2B5EF4-FFF2-40B4-BE49-F238E27FC236}">
                <a16:creationId xmlns:a16="http://schemas.microsoft.com/office/drawing/2014/main" id="{203B748B-6BBC-4E3F-9650-8AE90903DB3A}"/>
              </a:ext>
            </a:extLst>
          </p:cNvPr>
          <p:cNvSpPr>
            <a:spLocks noChangeShapeType="1"/>
          </p:cNvSpPr>
          <p:nvPr/>
        </p:nvSpPr>
        <p:spPr bwMode="auto">
          <a:xfrm flipV="1">
            <a:off x="9234392" y="4463534"/>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15">
            <a:extLst>
              <a:ext uri="{FF2B5EF4-FFF2-40B4-BE49-F238E27FC236}">
                <a16:creationId xmlns:a16="http://schemas.microsoft.com/office/drawing/2014/main" id="{E0867F7C-4BAD-4270-9667-E8F6AC5B0812}"/>
              </a:ext>
            </a:extLst>
          </p:cNvPr>
          <p:cNvSpPr txBox="1">
            <a:spLocks noChangeArrowheads="1"/>
          </p:cNvSpPr>
          <p:nvPr/>
        </p:nvSpPr>
        <p:spPr bwMode="auto">
          <a:xfrm>
            <a:off x="6170517" y="5008047"/>
            <a:ext cx="1290638" cy="400050"/>
          </a:xfrm>
          <a:prstGeom prst="rect">
            <a:avLst/>
          </a:prstGeom>
          <a:noFill/>
          <a:ln w="9525">
            <a:noFill/>
            <a:miter lim="800000"/>
            <a:headEnd/>
            <a:tailEnd/>
          </a:ln>
        </p:spPr>
        <p:txBody>
          <a:bodyPr wrap="none">
            <a:spAutoFit/>
          </a:bodyPr>
          <a:lstStyle/>
          <a:p>
            <a:pPr>
              <a:defRPr/>
            </a:pPr>
            <a:r>
              <a:rPr lang="en-US" sz="2000" dirty="0">
                <a:ea typeface="ＭＳ Ｐゴシック" charset="-128"/>
                <a:cs typeface="ＭＳ Ｐゴシック" charset="-128"/>
              </a:rPr>
              <a:t>Find(6) = 7</a:t>
            </a:r>
          </a:p>
        </p:txBody>
      </p:sp>
      <p:sp>
        <p:nvSpPr>
          <p:cNvPr id="26641" name="Freeform 16">
            <a:extLst>
              <a:ext uri="{FF2B5EF4-FFF2-40B4-BE49-F238E27FC236}">
                <a16:creationId xmlns:a16="http://schemas.microsoft.com/office/drawing/2014/main" id="{63CF2860-6E99-45FD-9799-F5BFC5264888}"/>
              </a:ext>
            </a:extLst>
          </p:cNvPr>
          <p:cNvSpPr>
            <a:spLocks/>
          </p:cNvSpPr>
          <p:nvPr/>
        </p:nvSpPr>
        <p:spPr bwMode="auto">
          <a:xfrm>
            <a:off x="8713692" y="4311134"/>
            <a:ext cx="444500" cy="762000"/>
          </a:xfrm>
          <a:custGeom>
            <a:avLst/>
            <a:gdLst>
              <a:gd name="T0" fmla="*/ 100806250 w 280"/>
              <a:gd name="T1" fmla="*/ 1209675000 h 480"/>
              <a:gd name="T2" fmla="*/ 100806250 w 280"/>
              <a:gd name="T3" fmla="*/ 362902500 h 480"/>
              <a:gd name="T4" fmla="*/ 705643750 w 280"/>
              <a:gd name="T5" fmla="*/ 0 h 480"/>
              <a:gd name="T6" fmla="*/ 0 60000 65536"/>
              <a:gd name="T7" fmla="*/ 0 60000 65536"/>
              <a:gd name="T8" fmla="*/ 0 60000 65536"/>
              <a:gd name="T9" fmla="*/ 0 w 280"/>
              <a:gd name="T10" fmla="*/ 0 h 480"/>
              <a:gd name="T11" fmla="*/ 280 w 280"/>
              <a:gd name="T12" fmla="*/ 480 h 480"/>
            </a:gdLst>
            <a:ahLst/>
            <a:cxnLst>
              <a:cxn ang="T6">
                <a:pos x="T0" y="T1"/>
              </a:cxn>
              <a:cxn ang="T7">
                <a:pos x="T2" y="T3"/>
              </a:cxn>
              <a:cxn ang="T8">
                <a:pos x="T4" y="T5"/>
              </a:cxn>
            </a:cxnLst>
            <a:rect l="T9" t="T10" r="T11" b="T12"/>
            <a:pathLst>
              <a:path w="280" h="480">
                <a:moveTo>
                  <a:pt x="40" y="480"/>
                </a:moveTo>
                <a:cubicBezTo>
                  <a:pt x="20" y="352"/>
                  <a:pt x="0" y="224"/>
                  <a:pt x="40" y="144"/>
                </a:cubicBezTo>
                <a:cubicBezTo>
                  <a:pt x="80" y="64"/>
                  <a:pt x="248" y="64"/>
                  <a:pt x="280"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6642" name="Freeform 17">
            <a:extLst>
              <a:ext uri="{FF2B5EF4-FFF2-40B4-BE49-F238E27FC236}">
                <a16:creationId xmlns:a16="http://schemas.microsoft.com/office/drawing/2014/main" id="{135D4CC2-3371-433E-9E05-1AC09CAD4A4B}"/>
              </a:ext>
            </a:extLst>
          </p:cNvPr>
          <p:cNvSpPr>
            <a:spLocks/>
          </p:cNvSpPr>
          <p:nvPr/>
        </p:nvSpPr>
        <p:spPr bwMode="auto">
          <a:xfrm>
            <a:off x="9005792" y="3320534"/>
            <a:ext cx="609600" cy="990600"/>
          </a:xfrm>
          <a:custGeom>
            <a:avLst/>
            <a:gdLst>
              <a:gd name="T0" fmla="*/ 241935000 w 384"/>
              <a:gd name="T1" fmla="*/ 1572577500 h 624"/>
              <a:gd name="T2" fmla="*/ 120967500 w 384"/>
              <a:gd name="T3" fmla="*/ 483870000 h 624"/>
              <a:gd name="T4" fmla="*/ 967740000 w 384"/>
              <a:gd name="T5" fmla="*/ 0 h 624"/>
              <a:gd name="T6" fmla="*/ 0 60000 65536"/>
              <a:gd name="T7" fmla="*/ 0 60000 65536"/>
              <a:gd name="T8" fmla="*/ 0 60000 65536"/>
              <a:gd name="T9" fmla="*/ 0 w 384"/>
              <a:gd name="T10" fmla="*/ 0 h 624"/>
              <a:gd name="T11" fmla="*/ 384 w 384"/>
              <a:gd name="T12" fmla="*/ 624 h 624"/>
            </a:gdLst>
            <a:ahLst/>
            <a:cxnLst>
              <a:cxn ang="T6">
                <a:pos x="T0" y="T1"/>
              </a:cxn>
              <a:cxn ang="T7">
                <a:pos x="T2" y="T3"/>
              </a:cxn>
              <a:cxn ang="T8">
                <a:pos x="T4" y="T5"/>
              </a:cxn>
            </a:cxnLst>
            <a:rect l="T9" t="T10" r="T11" b="T12"/>
            <a:pathLst>
              <a:path w="384" h="624">
                <a:moveTo>
                  <a:pt x="96" y="624"/>
                </a:moveTo>
                <a:cubicBezTo>
                  <a:pt x="48" y="460"/>
                  <a:pt x="0" y="296"/>
                  <a:pt x="48" y="192"/>
                </a:cubicBezTo>
                <a:cubicBezTo>
                  <a:pt x="96" y="88"/>
                  <a:pt x="240" y="44"/>
                  <a:pt x="384"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 name="Oval 4">
            <a:extLst>
              <a:ext uri="{FF2B5EF4-FFF2-40B4-BE49-F238E27FC236}">
                <a16:creationId xmlns:a16="http://schemas.microsoft.com/office/drawing/2014/main" id="{D3C6FBE0-E86E-CB45-93C8-C6766DEC56D6}"/>
              </a:ext>
            </a:extLst>
          </p:cNvPr>
          <p:cNvSpPr>
            <a:spLocks noChangeArrowheads="1"/>
          </p:cNvSpPr>
          <p:nvPr/>
        </p:nvSpPr>
        <p:spPr bwMode="auto">
          <a:xfrm>
            <a:off x="928592" y="29322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1" name="Oval 5">
            <a:extLst>
              <a:ext uri="{FF2B5EF4-FFF2-40B4-BE49-F238E27FC236}">
                <a16:creationId xmlns:a16="http://schemas.microsoft.com/office/drawing/2014/main" id="{8C00977A-8726-284A-B34F-7E0BA0B97A70}"/>
              </a:ext>
            </a:extLst>
          </p:cNvPr>
          <p:cNvSpPr>
            <a:spLocks noChangeArrowheads="1"/>
          </p:cNvSpPr>
          <p:nvPr/>
        </p:nvSpPr>
        <p:spPr bwMode="auto">
          <a:xfrm>
            <a:off x="623792" y="33894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2" name="Line 6">
            <a:extLst>
              <a:ext uri="{FF2B5EF4-FFF2-40B4-BE49-F238E27FC236}">
                <a16:creationId xmlns:a16="http://schemas.microsoft.com/office/drawing/2014/main" id="{460BE413-93C8-0841-9E8E-21BC8B9BABDA}"/>
              </a:ext>
            </a:extLst>
          </p:cNvPr>
          <p:cNvSpPr>
            <a:spLocks noChangeShapeType="1"/>
          </p:cNvSpPr>
          <p:nvPr/>
        </p:nvSpPr>
        <p:spPr bwMode="auto">
          <a:xfrm flipV="1">
            <a:off x="852392" y="3160836"/>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Oval 7">
            <a:extLst>
              <a:ext uri="{FF2B5EF4-FFF2-40B4-BE49-F238E27FC236}">
                <a16:creationId xmlns:a16="http://schemas.microsoft.com/office/drawing/2014/main" id="{2CD46B37-F794-8B46-957E-E8E65AA798CB}"/>
              </a:ext>
            </a:extLst>
          </p:cNvPr>
          <p:cNvSpPr>
            <a:spLocks noChangeArrowheads="1"/>
          </p:cNvSpPr>
          <p:nvPr/>
        </p:nvSpPr>
        <p:spPr bwMode="auto">
          <a:xfrm>
            <a:off x="1157192" y="33894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4" name="Oval 8">
            <a:extLst>
              <a:ext uri="{FF2B5EF4-FFF2-40B4-BE49-F238E27FC236}">
                <a16:creationId xmlns:a16="http://schemas.microsoft.com/office/drawing/2014/main" id="{D872FB40-0DC7-C841-AA90-51FBB1A82BD8}"/>
              </a:ext>
            </a:extLst>
          </p:cNvPr>
          <p:cNvSpPr>
            <a:spLocks noChangeArrowheads="1"/>
          </p:cNvSpPr>
          <p:nvPr/>
        </p:nvSpPr>
        <p:spPr bwMode="auto">
          <a:xfrm>
            <a:off x="11571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5" name="Line 9">
            <a:extLst>
              <a:ext uri="{FF2B5EF4-FFF2-40B4-BE49-F238E27FC236}">
                <a16:creationId xmlns:a16="http://schemas.microsoft.com/office/drawing/2014/main" id="{14C25EEB-DD19-5141-AC44-9CFF870BC6C7}"/>
              </a:ext>
            </a:extLst>
          </p:cNvPr>
          <p:cNvSpPr>
            <a:spLocks noChangeShapeType="1"/>
          </p:cNvSpPr>
          <p:nvPr/>
        </p:nvSpPr>
        <p:spPr bwMode="auto">
          <a:xfrm flipV="1">
            <a:off x="1309592" y="3618036"/>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0">
            <a:extLst>
              <a:ext uri="{FF2B5EF4-FFF2-40B4-BE49-F238E27FC236}">
                <a16:creationId xmlns:a16="http://schemas.microsoft.com/office/drawing/2014/main" id="{EC9AE6A2-4C2D-EC4A-A337-6753EEDB68EF}"/>
              </a:ext>
            </a:extLst>
          </p:cNvPr>
          <p:cNvSpPr>
            <a:spLocks noChangeShapeType="1"/>
          </p:cNvSpPr>
          <p:nvPr/>
        </p:nvSpPr>
        <p:spPr bwMode="auto">
          <a:xfrm flipH="1" flipV="1">
            <a:off x="1157192" y="3160836"/>
            <a:ext cx="152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 name="Oval 11">
            <a:extLst>
              <a:ext uri="{FF2B5EF4-FFF2-40B4-BE49-F238E27FC236}">
                <a16:creationId xmlns:a16="http://schemas.microsoft.com/office/drawing/2014/main" id="{BD66DDC5-6AF4-B642-9B47-DFE09D7E7DA0}"/>
              </a:ext>
            </a:extLst>
          </p:cNvPr>
          <p:cNvSpPr>
            <a:spLocks noChangeArrowheads="1"/>
          </p:cNvSpPr>
          <p:nvPr/>
        </p:nvSpPr>
        <p:spPr bwMode="auto">
          <a:xfrm>
            <a:off x="1995392" y="33894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8" name="Oval 12">
            <a:extLst>
              <a:ext uri="{FF2B5EF4-FFF2-40B4-BE49-F238E27FC236}">
                <a16:creationId xmlns:a16="http://schemas.microsoft.com/office/drawing/2014/main" id="{591A64F7-74AB-484C-ACF9-E6DD5E3BF9AB}"/>
              </a:ext>
            </a:extLst>
          </p:cNvPr>
          <p:cNvSpPr>
            <a:spLocks noChangeArrowheads="1"/>
          </p:cNvSpPr>
          <p:nvPr/>
        </p:nvSpPr>
        <p:spPr bwMode="auto">
          <a:xfrm>
            <a:off x="16905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9" name="Line 13">
            <a:extLst>
              <a:ext uri="{FF2B5EF4-FFF2-40B4-BE49-F238E27FC236}">
                <a16:creationId xmlns:a16="http://schemas.microsoft.com/office/drawing/2014/main" id="{9EC764E1-E31E-A547-84E7-4FC8F74B3FC9}"/>
              </a:ext>
            </a:extLst>
          </p:cNvPr>
          <p:cNvSpPr>
            <a:spLocks noChangeShapeType="1"/>
          </p:cNvSpPr>
          <p:nvPr/>
        </p:nvSpPr>
        <p:spPr bwMode="auto">
          <a:xfrm flipV="1">
            <a:off x="1919192" y="3618036"/>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Oval 14">
            <a:extLst>
              <a:ext uri="{FF2B5EF4-FFF2-40B4-BE49-F238E27FC236}">
                <a16:creationId xmlns:a16="http://schemas.microsoft.com/office/drawing/2014/main" id="{8140BA0D-D7A3-AE48-8E40-7A46D2B08562}"/>
              </a:ext>
            </a:extLst>
          </p:cNvPr>
          <p:cNvSpPr>
            <a:spLocks noChangeArrowheads="1"/>
          </p:cNvSpPr>
          <p:nvPr/>
        </p:nvSpPr>
        <p:spPr bwMode="auto">
          <a:xfrm>
            <a:off x="22239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1" name="Oval 15">
            <a:extLst>
              <a:ext uri="{FF2B5EF4-FFF2-40B4-BE49-F238E27FC236}">
                <a16:creationId xmlns:a16="http://schemas.microsoft.com/office/drawing/2014/main" id="{69EAF516-3A19-C244-A2E5-7D67CEF86AB5}"/>
              </a:ext>
            </a:extLst>
          </p:cNvPr>
          <p:cNvSpPr>
            <a:spLocks noChangeArrowheads="1"/>
          </p:cNvSpPr>
          <p:nvPr/>
        </p:nvSpPr>
        <p:spPr bwMode="auto">
          <a:xfrm>
            <a:off x="2223992" y="43038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2" name="Line 16">
            <a:extLst>
              <a:ext uri="{FF2B5EF4-FFF2-40B4-BE49-F238E27FC236}">
                <a16:creationId xmlns:a16="http://schemas.microsoft.com/office/drawing/2014/main" id="{5EFA5C2A-890F-9449-B25D-C1C9F96A73B5}"/>
              </a:ext>
            </a:extLst>
          </p:cNvPr>
          <p:cNvSpPr>
            <a:spLocks noChangeShapeType="1"/>
          </p:cNvSpPr>
          <p:nvPr/>
        </p:nvSpPr>
        <p:spPr bwMode="auto">
          <a:xfrm flipV="1">
            <a:off x="2376392" y="4075236"/>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17">
            <a:extLst>
              <a:ext uri="{FF2B5EF4-FFF2-40B4-BE49-F238E27FC236}">
                <a16:creationId xmlns:a16="http://schemas.microsoft.com/office/drawing/2014/main" id="{1BB7F6BA-B7A0-3C45-B4B4-D0DC0A89FBD9}"/>
              </a:ext>
            </a:extLst>
          </p:cNvPr>
          <p:cNvSpPr>
            <a:spLocks noChangeShapeType="1"/>
          </p:cNvSpPr>
          <p:nvPr/>
        </p:nvSpPr>
        <p:spPr bwMode="auto">
          <a:xfrm flipH="1" flipV="1">
            <a:off x="2223992" y="3618036"/>
            <a:ext cx="152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18">
            <a:extLst>
              <a:ext uri="{FF2B5EF4-FFF2-40B4-BE49-F238E27FC236}">
                <a16:creationId xmlns:a16="http://schemas.microsoft.com/office/drawing/2014/main" id="{C975C455-7125-064D-95F6-3640F9D4C2D6}"/>
              </a:ext>
            </a:extLst>
          </p:cNvPr>
          <p:cNvSpPr>
            <a:spLocks noChangeShapeType="1"/>
          </p:cNvSpPr>
          <p:nvPr/>
        </p:nvSpPr>
        <p:spPr bwMode="auto">
          <a:xfrm flipH="1" flipV="1">
            <a:off x="1233392" y="3084636"/>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 name="Oval 19">
            <a:extLst>
              <a:ext uri="{FF2B5EF4-FFF2-40B4-BE49-F238E27FC236}">
                <a16:creationId xmlns:a16="http://schemas.microsoft.com/office/drawing/2014/main" id="{0D1C970A-06C1-504A-BE72-BA080223733E}"/>
              </a:ext>
            </a:extLst>
          </p:cNvPr>
          <p:cNvSpPr>
            <a:spLocks noChangeArrowheads="1"/>
          </p:cNvSpPr>
          <p:nvPr/>
        </p:nvSpPr>
        <p:spPr bwMode="auto">
          <a:xfrm>
            <a:off x="3214592" y="33894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6" name="Oval 20">
            <a:extLst>
              <a:ext uri="{FF2B5EF4-FFF2-40B4-BE49-F238E27FC236}">
                <a16:creationId xmlns:a16="http://schemas.microsoft.com/office/drawing/2014/main" id="{3E2BC447-C0B4-104E-B316-0436B539F7C3}"/>
              </a:ext>
            </a:extLst>
          </p:cNvPr>
          <p:cNvSpPr>
            <a:spLocks noChangeArrowheads="1"/>
          </p:cNvSpPr>
          <p:nvPr/>
        </p:nvSpPr>
        <p:spPr bwMode="auto">
          <a:xfrm>
            <a:off x="29097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7" name="Line 21">
            <a:extLst>
              <a:ext uri="{FF2B5EF4-FFF2-40B4-BE49-F238E27FC236}">
                <a16:creationId xmlns:a16="http://schemas.microsoft.com/office/drawing/2014/main" id="{CF552F72-9E04-EB41-B29E-950329A4A541}"/>
              </a:ext>
            </a:extLst>
          </p:cNvPr>
          <p:cNvSpPr>
            <a:spLocks noChangeShapeType="1"/>
          </p:cNvSpPr>
          <p:nvPr/>
        </p:nvSpPr>
        <p:spPr bwMode="auto">
          <a:xfrm flipV="1">
            <a:off x="3138392" y="3618036"/>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 name="Oval 22">
            <a:extLst>
              <a:ext uri="{FF2B5EF4-FFF2-40B4-BE49-F238E27FC236}">
                <a16:creationId xmlns:a16="http://schemas.microsoft.com/office/drawing/2014/main" id="{6A707CB4-E7E6-6B40-8ACB-C72BB7A90A4E}"/>
              </a:ext>
            </a:extLst>
          </p:cNvPr>
          <p:cNvSpPr>
            <a:spLocks noChangeArrowheads="1"/>
          </p:cNvSpPr>
          <p:nvPr/>
        </p:nvSpPr>
        <p:spPr bwMode="auto">
          <a:xfrm>
            <a:off x="34431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9" name="Oval 23">
            <a:extLst>
              <a:ext uri="{FF2B5EF4-FFF2-40B4-BE49-F238E27FC236}">
                <a16:creationId xmlns:a16="http://schemas.microsoft.com/office/drawing/2014/main" id="{0C217640-C67D-8042-8A3D-4EF01B379B38}"/>
              </a:ext>
            </a:extLst>
          </p:cNvPr>
          <p:cNvSpPr>
            <a:spLocks noChangeArrowheads="1"/>
          </p:cNvSpPr>
          <p:nvPr/>
        </p:nvSpPr>
        <p:spPr bwMode="auto">
          <a:xfrm>
            <a:off x="3443192" y="43038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40" name="Line 24">
            <a:extLst>
              <a:ext uri="{FF2B5EF4-FFF2-40B4-BE49-F238E27FC236}">
                <a16:creationId xmlns:a16="http://schemas.microsoft.com/office/drawing/2014/main" id="{A1383F81-5F8F-1244-9842-D3CD290E92C8}"/>
              </a:ext>
            </a:extLst>
          </p:cNvPr>
          <p:cNvSpPr>
            <a:spLocks noChangeShapeType="1"/>
          </p:cNvSpPr>
          <p:nvPr/>
        </p:nvSpPr>
        <p:spPr bwMode="auto">
          <a:xfrm flipV="1">
            <a:off x="3595592" y="4075236"/>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5">
            <a:extLst>
              <a:ext uri="{FF2B5EF4-FFF2-40B4-BE49-F238E27FC236}">
                <a16:creationId xmlns:a16="http://schemas.microsoft.com/office/drawing/2014/main" id="{D7AD5B7F-88E5-6B46-B5DE-950B42243B39}"/>
              </a:ext>
            </a:extLst>
          </p:cNvPr>
          <p:cNvSpPr>
            <a:spLocks noChangeShapeType="1"/>
          </p:cNvSpPr>
          <p:nvPr/>
        </p:nvSpPr>
        <p:spPr bwMode="auto">
          <a:xfrm flipH="1" flipV="1">
            <a:off x="3443192" y="3618036"/>
            <a:ext cx="152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 name="Oval 26">
            <a:extLst>
              <a:ext uri="{FF2B5EF4-FFF2-40B4-BE49-F238E27FC236}">
                <a16:creationId xmlns:a16="http://schemas.microsoft.com/office/drawing/2014/main" id="{2DC3D584-E265-2340-AAE3-AC4511545C93}"/>
              </a:ext>
            </a:extLst>
          </p:cNvPr>
          <p:cNvSpPr>
            <a:spLocks noChangeArrowheads="1"/>
          </p:cNvSpPr>
          <p:nvPr/>
        </p:nvSpPr>
        <p:spPr bwMode="auto">
          <a:xfrm>
            <a:off x="4281392" y="38466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43" name="Oval 27">
            <a:extLst>
              <a:ext uri="{FF2B5EF4-FFF2-40B4-BE49-F238E27FC236}">
                <a16:creationId xmlns:a16="http://schemas.microsoft.com/office/drawing/2014/main" id="{7FF7BE9C-573B-6F47-85BD-42448FECBA63}"/>
              </a:ext>
            </a:extLst>
          </p:cNvPr>
          <p:cNvSpPr>
            <a:spLocks noChangeArrowheads="1"/>
          </p:cNvSpPr>
          <p:nvPr/>
        </p:nvSpPr>
        <p:spPr bwMode="auto">
          <a:xfrm>
            <a:off x="3976592" y="43038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44" name="Line 28">
            <a:extLst>
              <a:ext uri="{FF2B5EF4-FFF2-40B4-BE49-F238E27FC236}">
                <a16:creationId xmlns:a16="http://schemas.microsoft.com/office/drawing/2014/main" id="{57A953B6-E154-B546-9B5B-4BDD03902C40}"/>
              </a:ext>
            </a:extLst>
          </p:cNvPr>
          <p:cNvSpPr>
            <a:spLocks noChangeShapeType="1"/>
          </p:cNvSpPr>
          <p:nvPr/>
        </p:nvSpPr>
        <p:spPr bwMode="auto">
          <a:xfrm flipV="1">
            <a:off x="4205192" y="4075236"/>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 name="Oval 29">
            <a:extLst>
              <a:ext uri="{FF2B5EF4-FFF2-40B4-BE49-F238E27FC236}">
                <a16:creationId xmlns:a16="http://schemas.microsoft.com/office/drawing/2014/main" id="{4361E5A8-8287-E048-AC48-88F46F3CCFC6}"/>
              </a:ext>
            </a:extLst>
          </p:cNvPr>
          <p:cNvSpPr>
            <a:spLocks noChangeArrowheads="1"/>
          </p:cNvSpPr>
          <p:nvPr/>
        </p:nvSpPr>
        <p:spPr bwMode="auto">
          <a:xfrm>
            <a:off x="4509992" y="43038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46" name="Oval 30">
            <a:extLst>
              <a:ext uri="{FF2B5EF4-FFF2-40B4-BE49-F238E27FC236}">
                <a16:creationId xmlns:a16="http://schemas.microsoft.com/office/drawing/2014/main" id="{282A9478-17E5-1943-ABAE-EE5B70301DB1}"/>
              </a:ext>
            </a:extLst>
          </p:cNvPr>
          <p:cNvSpPr>
            <a:spLocks noChangeArrowheads="1"/>
          </p:cNvSpPr>
          <p:nvPr/>
        </p:nvSpPr>
        <p:spPr bwMode="auto">
          <a:xfrm>
            <a:off x="4509992" y="4761036"/>
            <a:ext cx="304800" cy="228600"/>
          </a:xfrm>
          <a:prstGeom prst="ellipse">
            <a:avLst/>
          </a:prstGeom>
          <a:solidFill>
            <a:schemeClr val="accent1">
              <a:lumMod val="40000"/>
              <a:lumOff val="60000"/>
            </a:schemeClr>
          </a:solidFill>
          <a:ln w="9525">
            <a:solidFill>
              <a:schemeClr val="tx1"/>
            </a:solidFill>
            <a:round/>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47" name="Line 31">
            <a:extLst>
              <a:ext uri="{FF2B5EF4-FFF2-40B4-BE49-F238E27FC236}">
                <a16:creationId xmlns:a16="http://schemas.microsoft.com/office/drawing/2014/main" id="{4898E6DD-0DD8-A44A-8474-ADF4524CD197}"/>
              </a:ext>
            </a:extLst>
          </p:cNvPr>
          <p:cNvSpPr>
            <a:spLocks noChangeShapeType="1"/>
          </p:cNvSpPr>
          <p:nvPr/>
        </p:nvSpPr>
        <p:spPr bwMode="auto">
          <a:xfrm flipV="1">
            <a:off x="4662392" y="4532436"/>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2">
            <a:extLst>
              <a:ext uri="{FF2B5EF4-FFF2-40B4-BE49-F238E27FC236}">
                <a16:creationId xmlns:a16="http://schemas.microsoft.com/office/drawing/2014/main" id="{E217347B-BE6A-344D-A17F-1FDAC19E4B6F}"/>
              </a:ext>
            </a:extLst>
          </p:cNvPr>
          <p:cNvSpPr>
            <a:spLocks noChangeShapeType="1"/>
          </p:cNvSpPr>
          <p:nvPr/>
        </p:nvSpPr>
        <p:spPr bwMode="auto">
          <a:xfrm flipH="1" flipV="1">
            <a:off x="4509992" y="4075236"/>
            <a:ext cx="152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3">
            <a:extLst>
              <a:ext uri="{FF2B5EF4-FFF2-40B4-BE49-F238E27FC236}">
                <a16:creationId xmlns:a16="http://schemas.microsoft.com/office/drawing/2014/main" id="{E7DC7755-EAC4-2D45-821D-E07ACBB64C5F}"/>
              </a:ext>
            </a:extLst>
          </p:cNvPr>
          <p:cNvSpPr>
            <a:spLocks noChangeShapeType="1"/>
          </p:cNvSpPr>
          <p:nvPr/>
        </p:nvSpPr>
        <p:spPr bwMode="auto">
          <a:xfrm flipH="1" flipV="1">
            <a:off x="3519392" y="3541836"/>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4">
            <a:extLst>
              <a:ext uri="{FF2B5EF4-FFF2-40B4-BE49-F238E27FC236}">
                <a16:creationId xmlns:a16="http://schemas.microsoft.com/office/drawing/2014/main" id="{FCDCF336-7638-B54E-80CA-05E064B63E53}"/>
              </a:ext>
            </a:extLst>
          </p:cNvPr>
          <p:cNvSpPr>
            <a:spLocks noChangeShapeType="1"/>
          </p:cNvSpPr>
          <p:nvPr/>
        </p:nvSpPr>
        <p:spPr bwMode="auto">
          <a:xfrm flipH="1" flipV="1">
            <a:off x="1233392" y="3008436"/>
            <a:ext cx="2057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Text Box 35">
            <a:extLst>
              <a:ext uri="{FF2B5EF4-FFF2-40B4-BE49-F238E27FC236}">
                <a16:creationId xmlns:a16="http://schemas.microsoft.com/office/drawing/2014/main" id="{1CFF9F69-FB7E-F44A-AC97-748E76B5EE81}"/>
              </a:ext>
            </a:extLst>
          </p:cNvPr>
          <p:cNvSpPr txBox="1">
            <a:spLocks noChangeArrowheads="1"/>
          </p:cNvSpPr>
          <p:nvPr/>
        </p:nvSpPr>
        <p:spPr bwMode="auto">
          <a:xfrm>
            <a:off x="11212996" y="5530334"/>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t>Find</a:t>
            </a:r>
          </a:p>
        </p:txBody>
      </p:sp>
      <p:sp>
        <p:nvSpPr>
          <p:cNvPr id="52" name="Line 36">
            <a:extLst>
              <a:ext uri="{FF2B5EF4-FFF2-40B4-BE49-F238E27FC236}">
                <a16:creationId xmlns:a16="http://schemas.microsoft.com/office/drawing/2014/main" id="{99524EB7-BE5D-7748-B45F-2A7FC57B42CF}"/>
              </a:ext>
            </a:extLst>
          </p:cNvPr>
          <p:cNvSpPr>
            <a:spLocks noChangeShapeType="1"/>
          </p:cNvSpPr>
          <p:nvPr/>
        </p:nvSpPr>
        <p:spPr bwMode="auto">
          <a:xfrm flipH="1" flipV="1">
            <a:off x="10755796" y="5530334"/>
            <a:ext cx="457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38">
            <a:extLst>
              <a:ext uri="{FF2B5EF4-FFF2-40B4-BE49-F238E27FC236}">
                <a16:creationId xmlns:a16="http://schemas.microsoft.com/office/drawing/2014/main" id="{03995AE8-16D5-DD48-98AC-3F91782E6872}"/>
              </a:ext>
            </a:extLst>
          </p:cNvPr>
          <p:cNvSpPr>
            <a:spLocks noChangeShapeType="1"/>
          </p:cNvSpPr>
          <p:nvPr/>
        </p:nvSpPr>
        <p:spPr bwMode="auto">
          <a:xfrm>
            <a:off x="10984396" y="3168134"/>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39">
            <a:extLst>
              <a:ext uri="{FF2B5EF4-FFF2-40B4-BE49-F238E27FC236}">
                <a16:creationId xmlns:a16="http://schemas.microsoft.com/office/drawing/2014/main" id="{EA41E9CE-819D-354D-B067-CC27BA7976D4}"/>
              </a:ext>
            </a:extLst>
          </p:cNvPr>
          <p:cNvSpPr>
            <a:spLocks noChangeShapeType="1"/>
          </p:cNvSpPr>
          <p:nvPr/>
        </p:nvSpPr>
        <p:spPr bwMode="auto">
          <a:xfrm>
            <a:off x="10984396" y="5377934"/>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0">
            <a:extLst>
              <a:ext uri="{FF2B5EF4-FFF2-40B4-BE49-F238E27FC236}">
                <a16:creationId xmlns:a16="http://schemas.microsoft.com/office/drawing/2014/main" id="{9D03618B-F8E5-F540-B891-FBAC966D9EDB}"/>
              </a:ext>
            </a:extLst>
          </p:cNvPr>
          <p:cNvSpPr>
            <a:spLocks noChangeShapeType="1"/>
          </p:cNvSpPr>
          <p:nvPr/>
        </p:nvSpPr>
        <p:spPr bwMode="auto">
          <a:xfrm>
            <a:off x="11212996" y="3168134"/>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1">
            <a:extLst>
              <a:ext uri="{FF2B5EF4-FFF2-40B4-BE49-F238E27FC236}">
                <a16:creationId xmlns:a16="http://schemas.microsoft.com/office/drawing/2014/main" id="{C8A01A4B-BC03-A847-B748-97426989DC28}"/>
              </a:ext>
            </a:extLst>
          </p:cNvPr>
          <p:cNvSpPr>
            <a:spLocks noChangeShapeType="1"/>
          </p:cNvSpPr>
          <p:nvPr/>
        </p:nvSpPr>
        <p:spPr bwMode="auto">
          <a:xfrm>
            <a:off x="11212996" y="4539734"/>
            <a:ext cx="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Text Box 42">
            <a:extLst>
              <a:ext uri="{FF2B5EF4-FFF2-40B4-BE49-F238E27FC236}">
                <a16:creationId xmlns:a16="http://schemas.microsoft.com/office/drawing/2014/main" id="{61BFA890-8C43-2441-856B-A5113E258CCC}"/>
              </a:ext>
            </a:extLst>
          </p:cNvPr>
          <p:cNvSpPr txBox="1">
            <a:spLocks noChangeArrowheads="1"/>
          </p:cNvSpPr>
          <p:nvPr/>
        </p:nvSpPr>
        <p:spPr bwMode="auto">
          <a:xfrm>
            <a:off x="10908196" y="4082534"/>
            <a:ext cx="7056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log</a:t>
            </a:r>
            <a:r>
              <a:rPr lang="en-US" altLang="en-US" sz="1800" baseline="-25000"/>
              <a:t>2</a:t>
            </a:r>
            <a:r>
              <a:rPr lang="en-US" altLang="en-US" sz="1800"/>
              <a:t>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242F424-923D-6B4E-AA8E-DA45822D8E43}"/>
              </a:ext>
            </a:extLst>
          </p:cNvPr>
          <p:cNvSpPr>
            <a:spLocks noGrp="1" noChangeArrowheads="1"/>
          </p:cNvSpPr>
          <p:nvPr>
            <p:ph type="title"/>
          </p:nvPr>
        </p:nvSpPr>
        <p:spPr>
          <a:xfrm>
            <a:off x="838200" y="100147"/>
            <a:ext cx="10515600" cy="784831"/>
          </a:xfrm>
        </p:spPr>
        <p:txBody>
          <a:bodyPr/>
          <a:lstStyle/>
          <a:p>
            <a:r>
              <a:rPr lang="en-US" altLang="en-US" dirty="0"/>
              <a:t>Array-based Tree Representation</a:t>
            </a:r>
          </a:p>
        </p:txBody>
      </p:sp>
      <p:sp>
        <p:nvSpPr>
          <p:cNvPr id="9219" name="Text Box 3">
            <a:extLst>
              <a:ext uri="{FF2B5EF4-FFF2-40B4-BE49-F238E27FC236}">
                <a16:creationId xmlns:a16="http://schemas.microsoft.com/office/drawing/2014/main" id="{890A6BC2-1C83-CC42-BA56-3AFC8D81C86E}"/>
              </a:ext>
            </a:extLst>
          </p:cNvPr>
          <p:cNvSpPr txBox="1">
            <a:spLocks noChangeArrowheads="1"/>
          </p:cNvSpPr>
          <p:nvPr/>
        </p:nvSpPr>
        <p:spPr bwMode="auto">
          <a:xfrm>
            <a:off x="1066800" y="1526177"/>
            <a:ext cx="701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Will use an array based representation, array S</a:t>
            </a:r>
          </a:p>
        </p:txBody>
      </p:sp>
      <p:sp>
        <p:nvSpPr>
          <p:cNvPr id="9220" name="Text Box 4">
            <a:extLst>
              <a:ext uri="{FF2B5EF4-FFF2-40B4-BE49-F238E27FC236}">
                <a16:creationId xmlns:a16="http://schemas.microsoft.com/office/drawing/2014/main" id="{BE10E7FD-9B81-DF44-BE56-1B126B7DB7AC}"/>
              </a:ext>
            </a:extLst>
          </p:cNvPr>
          <p:cNvSpPr txBox="1">
            <a:spLocks noChangeArrowheads="1"/>
          </p:cNvSpPr>
          <p:nvPr/>
        </p:nvSpPr>
        <p:spPr bwMode="auto">
          <a:xfrm>
            <a:off x="1066800" y="2135777"/>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Let the elements be 1,2,….N</a:t>
            </a:r>
          </a:p>
        </p:txBody>
      </p:sp>
      <p:sp>
        <p:nvSpPr>
          <p:cNvPr id="9221" name="Text Box 5">
            <a:extLst>
              <a:ext uri="{FF2B5EF4-FFF2-40B4-BE49-F238E27FC236}">
                <a16:creationId xmlns:a16="http://schemas.microsoft.com/office/drawing/2014/main" id="{F6CFCC61-6969-7E41-8384-C28E7F4AC1E8}"/>
              </a:ext>
            </a:extLst>
          </p:cNvPr>
          <p:cNvSpPr txBox="1">
            <a:spLocks noChangeArrowheads="1"/>
          </p:cNvSpPr>
          <p:nvPr/>
        </p:nvSpPr>
        <p:spPr bwMode="auto">
          <a:xfrm>
            <a:off x="990600" y="2821577"/>
            <a:ext cx="67818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S[j] contains the number for the parent of j</a:t>
            </a:r>
          </a:p>
          <a:p>
            <a:pPr>
              <a:spcBef>
                <a:spcPct val="50000"/>
              </a:spcBef>
            </a:pPr>
            <a:r>
              <a:rPr lang="en-US" altLang="en-US" dirty="0"/>
              <a:t>S[j] = 0 if j is the root.</a:t>
            </a:r>
          </a:p>
        </p:txBody>
      </p:sp>
      <p:sp>
        <p:nvSpPr>
          <p:cNvPr id="9222" name="Text Box 6">
            <a:extLst>
              <a:ext uri="{FF2B5EF4-FFF2-40B4-BE49-F238E27FC236}">
                <a16:creationId xmlns:a16="http://schemas.microsoft.com/office/drawing/2014/main" id="{AA70A510-689D-6642-88E0-75401DEDEE25}"/>
              </a:ext>
            </a:extLst>
          </p:cNvPr>
          <p:cNvSpPr txBox="1">
            <a:spLocks noChangeArrowheads="1"/>
          </p:cNvSpPr>
          <p:nvPr/>
        </p:nvSpPr>
        <p:spPr bwMode="auto">
          <a:xfrm>
            <a:off x="1066800" y="3964577"/>
            <a:ext cx="71628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Initially all trees are singletons</a:t>
            </a:r>
          </a:p>
          <a:p>
            <a:pPr>
              <a:spcBef>
                <a:spcPct val="50000"/>
              </a:spcBef>
            </a:pPr>
            <a:r>
              <a:rPr lang="en-US" altLang="en-US"/>
              <a:t>Trees build up with unions.</a:t>
            </a:r>
          </a:p>
        </p:txBody>
      </p:sp>
      <p:sp>
        <p:nvSpPr>
          <p:cNvPr id="9224" name="Text Box 8">
            <a:extLst>
              <a:ext uri="{FF2B5EF4-FFF2-40B4-BE49-F238E27FC236}">
                <a16:creationId xmlns:a16="http://schemas.microsoft.com/office/drawing/2014/main" id="{F8DF1D07-F4D9-DC4D-97A9-DBE490788935}"/>
              </a:ext>
            </a:extLst>
          </p:cNvPr>
          <p:cNvSpPr txBox="1">
            <a:spLocks noChangeArrowheads="1"/>
          </p:cNvSpPr>
          <p:nvPr/>
        </p:nvSpPr>
        <p:spPr bwMode="auto">
          <a:xfrm>
            <a:off x="838200" y="5717177"/>
            <a:ext cx="7239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Note that we don’t use any pointers here.</a:t>
            </a:r>
          </a:p>
        </p:txBody>
      </p:sp>
    </p:spTree>
    <p:extLst>
      <p:ext uri="{BB962C8B-B14F-4D97-AF65-F5344CB8AC3E}">
        <p14:creationId xmlns:p14="http://schemas.microsoft.com/office/powerpoint/2010/main" val="233276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P spid="9222" grpId="0" autoUpdateAnimBg="0"/>
      <p:bldP spid="9224"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4003C43F-811F-40DE-8075-1D41189AE9C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Simple Implementation</a:t>
            </a:r>
          </a:p>
        </p:txBody>
      </p:sp>
      <p:sp>
        <p:nvSpPr>
          <p:cNvPr id="27652" name="Rectangle 3">
            <a:extLst>
              <a:ext uri="{FF2B5EF4-FFF2-40B4-BE49-F238E27FC236}">
                <a16:creationId xmlns:a16="http://schemas.microsoft.com/office/drawing/2014/main" id="{24844E29-5413-42DC-983B-35F9A80C8891}"/>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Array of indices</a:t>
            </a:r>
          </a:p>
        </p:txBody>
      </p:sp>
      <p:sp>
        <p:nvSpPr>
          <p:cNvPr id="30725" name="Oval 4">
            <a:extLst>
              <a:ext uri="{FF2B5EF4-FFF2-40B4-BE49-F238E27FC236}">
                <a16:creationId xmlns:a16="http://schemas.microsoft.com/office/drawing/2014/main" id="{1088F780-F8FC-4DD2-A6B6-75B114FB101E}"/>
              </a:ext>
            </a:extLst>
          </p:cNvPr>
          <p:cNvSpPr>
            <a:spLocks noChangeArrowheads="1"/>
          </p:cNvSpPr>
          <p:nvPr/>
        </p:nvSpPr>
        <p:spPr bwMode="auto">
          <a:xfrm>
            <a:off x="3657600" y="4114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1</a:t>
            </a:r>
          </a:p>
        </p:txBody>
      </p:sp>
      <p:sp>
        <p:nvSpPr>
          <p:cNvPr id="30726" name="Oval 5">
            <a:extLst>
              <a:ext uri="{FF2B5EF4-FFF2-40B4-BE49-F238E27FC236}">
                <a16:creationId xmlns:a16="http://schemas.microsoft.com/office/drawing/2014/main" id="{DA06B455-6CAF-4AD5-A5F4-564E73FF69CF}"/>
              </a:ext>
            </a:extLst>
          </p:cNvPr>
          <p:cNvSpPr>
            <a:spLocks noChangeArrowheads="1"/>
          </p:cNvSpPr>
          <p:nvPr/>
        </p:nvSpPr>
        <p:spPr bwMode="auto">
          <a:xfrm>
            <a:off x="3962400" y="49530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2</a:t>
            </a:r>
          </a:p>
        </p:txBody>
      </p:sp>
      <p:sp>
        <p:nvSpPr>
          <p:cNvPr id="30727" name="Oval 6">
            <a:extLst>
              <a:ext uri="{FF2B5EF4-FFF2-40B4-BE49-F238E27FC236}">
                <a16:creationId xmlns:a16="http://schemas.microsoft.com/office/drawing/2014/main" id="{DD7B1340-DC7C-4EBC-8662-696F097EB0F9}"/>
              </a:ext>
            </a:extLst>
          </p:cNvPr>
          <p:cNvSpPr>
            <a:spLocks noChangeArrowheads="1"/>
          </p:cNvSpPr>
          <p:nvPr/>
        </p:nvSpPr>
        <p:spPr bwMode="auto">
          <a:xfrm>
            <a:off x="5562600" y="4114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3</a:t>
            </a:r>
          </a:p>
        </p:txBody>
      </p:sp>
      <p:sp>
        <p:nvSpPr>
          <p:cNvPr id="30728" name="Oval 7">
            <a:extLst>
              <a:ext uri="{FF2B5EF4-FFF2-40B4-BE49-F238E27FC236}">
                <a16:creationId xmlns:a16="http://schemas.microsoft.com/office/drawing/2014/main" id="{3080969A-5D33-4944-8495-9AA1B5AEC21E}"/>
              </a:ext>
            </a:extLst>
          </p:cNvPr>
          <p:cNvSpPr>
            <a:spLocks noChangeArrowheads="1"/>
          </p:cNvSpPr>
          <p:nvPr/>
        </p:nvSpPr>
        <p:spPr bwMode="auto">
          <a:xfrm>
            <a:off x="8001000" y="4876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4</a:t>
            </a:r>
          </a:p>
        </p:txBody>
      </p:sp>
      <p:sp>
        <p:nvSpPr>
          <p:cNvPr id="30729" name="Oval 8">
            <a:extLst>
              <a:ext uri="{FF2B5EF4-FFF2-40B4-BE49-F238E27FC236}">
                <a16:creationId xmlns:a16="http://schemas.microsoft.com/office/drawing/2014/main" id="{75C36134-0CCB-4636-8E4F-1C6699E90954}"/>
              </a:ext>
            </a:extLst>
          </p:cNvPr>
          <p:cNvSpPr>
            <a:spLocks noChangeArrowheads="1"/>
          </p:cNvSpPr>
          <p:nvPr/>
        </p:nvSpPr>
        <p:spPr bwMode="auto">
          <a:xfrm>
            <a:off x="7162800" y="49530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5</a:t>
            </a:r>
          </a:p>
        </p:txBody>
      </p:sp>
      <p:sp>
        <p:nvSpPr>
          <p:cNvPr id="30730" name="Oval 9">
            <a:extLst>
              <a:ext uri="{FF2B5EF4-FFF2-40B4-BE49-F238E27FC236}">
                <a16:creationId xmlns:a16="http://schemas.microsoft.com/office/drawing/2014/main" id="{B3A67C7C-5325-4C4C-9D6A-6B2C591F4729}"/>
              </a:ext>
            </a:extLst>
          </p:cNvPr>
          <p:cNvSpPr>
            <a:spLocks noChangeArrowheads="1"/>
          </p:cNvSpPr>
          <p:nvPr/>
        </p:nvSpPr>
        <p:spPr bwMode="auto">
          <a:xfrm>
            <a:off x="6858000" y="58674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6</a:t>
            </a:r>
          </a:p>
        </p:txBody>
      </p:sp>
      <p:sp>
        <p:nvSpPr>
          <p:cNvPr id="30731" name="Oval 10">
            <a:extLst>
              <a:ext uri="{FF2B5EF4-FFF2-40B4-BE49-F238E27FC236}">
                <a16:creationId xmlns:a16="http://schemas.microsoft.com/office/drawing/2014/main" id="{7C9D5582-C34F-428C-A51E-4F6A63E9F346}"/>
              </a:ext>
            </a:extLst>
          </p:cNvPr>
          <p:cNvSpPr>
            <a:spLocks noChangeArrowheads="1"/>
          </p:cNvSpPr>
          <p:nvPr/>
        </p:nvSpPr>
        <p:spPr bwMode="auto">
          <a:xfrm>
            <a:off x="7620000" y="4114800"/>
            <a:ext cx="457200" cy="381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defRPr/>
            </a:pPr>
            <a:r>
              <a:rPr lang="en-US">
                <a:latin typeface="Arial" charset="0"/>
                <a:ea typeface="ＭＳ Ｐゴシック" charset="-128"/>
                <a:cs typeface="ＭＳ Ｐゴシック" charset="-128"/>
              </a:rPr>
              <a:t>7</a:t>
            </a:r>
          </a:p>
        </p:txBody>
      </p:sp>
      <p:sp>
        <p:nvSpPr>
          <p:cNvPr id="27660" name="Line 11">
            <a:extLst>
              <a:ext uri="{FF2B5EF4-FFF2-40B4-BE49-F238E27FC236}">
                <a16:creationId xmlns:a16="http://schemas.microsoft.com/office/drawing/2014/main" id="{600C22FE-2FF6-4334-A0F8-38A7215D4D8B}"/>
              </a:ext>
            </a:extLst>
          </p:cNvPr>
          <p:cNvSpPr>
            <a:spLocks noChangeShapeType="1"/>
          </p:cNvSpPr>
          <p:nvPr/>
        </p:nvSpPr>
        <p:spPr bwMode="auto">
          <a:xfrm flipH="1" flipV="1">
            <a:off x="3962400" y="4495800"/>
            <a:ext cx="152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12">
            <a:extLst>
              <a:ext uri="{FF2B5EF4-FFF2-40B4-BE49-F238E27FC236}">
                <a16:creationId xmlns:a16="http://schemas.microsoft.com/office/drawing/2014/main" id="{0FF6B531-91B4-4D4A-A92D-F1574DBE22FA}"/>
              </a:ext>
            </a:extLst>
          </p:cNvPr>
          <p:cNvSpPr>
            <a:spLocks noChangeShapeType="1"/>
          </p:cNvSpPr>
          <p:nvPr/>
        </p:nvSpPr>
        <p:spPr bwMode="auto">
          <a:xfrm flipV="1">
            <a:off x="7391400" y="44196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13">
            <a:extLst>
              <a:ext uri="{FF2B5EF4-FFF2-40B4-BE49-F238E27FC236}">
                <a16:creationId xmlns:a16="http://schemas.microsoft.com/office/drawing/2014/main" id="{95464067-FB3D-4D26-AC46-4344740E100C}"/>
              </a:ext>
            </a:extLst>
          </p:cNvPr>
          <p:cNvSpPr>
            <a:spLocks noChangeShapeType="1"/>
          </p:cNvSpPr>
          <p:nvPr/>
        </p:nvSpPr>
        <p:spPr bwMode="auto">
          <a:xfrm flipH="1" flipV="1">
            <a:off x="8001000" y="4419600"/>
            <a:ext cx="228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14">
            <a:extLst>
              <a:ext uri="{FF2B5EF4-FFF2-40B4-BE49-F238E27FC236}">
                <a16:creationId xmlns:a16="http://schemas.microsoft.com/office/drawing/2014/main" id="{8C222501-1C3C-4077-A738-78B281916AFC}"/>
              </a:ext>
            </a:extLst>
          </p:cNvPr>
          <p:cNvSpPr>
            <a:spLocks noChangeShapeType="1"/>
          </p:cNvSpPr>
          <p:nvPr/>
        </p:nvSpPr>
        <p:spPr bwMode="auto">
          <a:xfrm flipV="1">
            <a:off x="7086600" y="53340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4" name="Rectangle 15">
            <a:extLst>
              <a:ext uri="{FF2B5EF4-FFF2-40B4-BE49-F238E27FC236}">
                <a16:creationId xmlns:a16="http://schemas.microsoft.com/office/drawing/2014/main" id="{D941B916-6C7D-466E-8F6E-C363CBB8D7EB}"/>
              </a:ext>
            </a:extLst>
          </p:cNvPr>
          <p:cNvSpPr>
            <a:spLocks noChangeArrowheads="1"/>
          </p:cNvSpPr>
          <p:nvPr/>
        </p:nvSpPr>
        <p:spPr bwMode="auto">
          <a:xfrm>
            <a:off x="4419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0</a:t>
            </a:r>
          </a:p>
        </p:txBody>
      </p:sp>
      <p:sp>
        <p:nvSpPr>
          <p:cNvPr id="27665" name="Rectangle 16">
            <a:extLst>
              <a:ext uri="{FF2B5EF4-FFF2-40B4-BE49-F238E27FC236}">
                <a16:creationId xmlns:a16="http://schemas.microsoft.com/office/drawing/2014/main" id="{0D464F62-4335-407E-8E09-4EC22822CE47}"/>
              </a:ext>
            </a:extLst>
          </p:cNvPr>
          <p:cNvSpPr>
            <a:spLocks noChangeArrowheads="1"/>
          </p:cNvSpPr>
          <p:nvPr/>
        </p:nvSpPr>
        <p:spPr bwMode="auto">
          <a:xfrm>
            <a:off x="4800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1</a:t>
            </a:r>
          </a:p>
        </p:txBody>
      </p:sp>
      <p:sp>
        <p:nvSpPr>
          <p:cNvPr id="27666" name="Rectangle 17">
            <a:extLst>
              <a:ext uri="{FF2B5EF4-FFF2-40B4-BE49-F238E27FC236}">
                <a16:creationId xmlns:a16="http://schemas.microsoft.com/office/drawing/2014/main" id="{B9E36F34-6343-48A8-B463-808A880C15C2}"/>
              </a:ext>
            </a:extLst>
          </p:cNvPr>
          <p:cNvSpPr>
            <a:spLocks noChangeArrowheads="1"/>
          </p:cNvSpPr>
          <p:nvPr/>
        </p:nvSpPr>
        <p:spPr bwMode="auto">
          <a:xfrm>
            <a:off x="5181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0</a:t>
            </a:r>
          </a:p>
        </p:txBody>
      </p:sp>
      <p:sp>
        <p:nvSpPr>
          <p:cNvPr id="27667" name="Rectangle 18">
            <a:extLst>
              <a:ext uri="{FF2B5EF4-FFF2-40B4-BE49-F238E27FC236}">
                <a16:creationId xmlns:a16="http://schemas.microsoft.com/office/drawing/2014/main" id="{5C3A3BA0-A7EB-48F0-A48B-AD5551F7569A}"/>
              </a:ext>
            </a:extLst>
          </p:cNvPr>
          <p:cNvSpPr>
            <a:spLocks noChangeArrowheads="1"/>
          </p:cNvSpPr>
          <p:nvPr/>
        </p:nvSpPr>
        <p:spPr bwMode="auto">
          <a:xfrm>
            <a:off x="5562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7</a:t>
            </a:r>
          </a:p>
        </p:txBody>
      </p:sp>
      <p:sp>
        <p:nvSpPr>
          <p:cNvPr id="27668" name="Rectangle 19">
            <a:extLst>
              <a:ext uri="{FF2B5EF4-FFF2-40B4-BE49-F238E27FC236}">
                <a16:creationId xmlns:a16="http://schemas.microsoft.com/office/drawing/2014/main" id="{E25631AD-E831-4C06-B236-C8D48FFD4662}"/>
              </a:ext>
            </a:extLst>
          </p:cNvPr>
          <p:cNvSpPr>
            <a:spLocks noChangeArrowheads="1"/>
          </p:cNvSpPr>
          <p:nvPr/>
        </p:nvSpPr>
        <p:spPr bwMode="auto">
          <a:xfrm>
            <a:off x="5943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7</a:t>
            </a:r>
          </a:p>
        </p:txBody>
      </p:sp>
      <p:sp>
        <p:nvSpPr>
          <p:cNvPr id="27669" name="Rectangle 20">
            <a:extLst>
              <a:ext uri="{FF2B5EF4-FFF2-40B4-BE49-F238E27FC236}">
                <a16:creationId xmlns:a16="http://schemas.microsoft.com/office/drawing/2014/main" id="{DFBEE0B6-1922-4877-8C69-D54397E485E6}"/>
              </a:ext>
            </a:extLst>
          </p:cNvPr>
          <p:cNvSpPr>
            <a:spLocks noChangeArrowheads="1"/>
          </p:cNvSpPr>
          <p:nvPr/>
        </p:nvSpPr>
        <p:spPr bwMode="auto">
          <a:xfrm>
            <a:off x="6324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5</a:t>
            </a:r>
          </a:p>
        </p:txBody>
      </p:sp>
      <p:sp>
        <p:nvSpPr>
          <p:cNvPr id="27670" name="Rectangle 21">
            <a:extLst>
              <a:ext uri="{FF2B5EF4-FFF2-40B4-BE49-F238E27FC236}">
                <a16:creationId xmlns:a16="http://schemas.microsoft.com/office/drawing/2014/main" id="{EAA66051-E7B0-4E2F-ABBE-71217FB2FD66}"/>
              </a:ext>
            </a:extLst>
          </p:cNvPr>
          <p:cNvSpPr>
            <a:spLocks noChangeArrowheads="1"/>
          </p:cNvSpPr>
          <p:nvPr/>
        </p:nvSpPr>
        <p:spPr bwMode="auto">
          <a:xfrm>
            <a:off x="6705600" y="3048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0</a:t>
            </a:r>
          </a:p>
        </p:txBody>
      </p:sp>
      <p:sp>
        <p:nvSpPr>
          <p:cNvPr id="27671" name="Text Box 22">
            <a:extLst>
              <a:ext uri="{FF2B5EF4-FFF2-40B4-BE49-F238E27FC236}">
                <a16:creationId xmlns:a16="http://schemas.microsoft.com/office/drawing/2014/main" id="{1CB8C6F2-55EC-4904-8660-3557074B505B}"/>
              </a:ext>
            </a:extLst>
          </p:cNvPr>
          <p:cNvSpPr txBox="1">
            <a:spLocks noChangeArrowheads="1"/>
          </p:cNvSpPr>
          <p:nvPr/>
        </p:nvSpPr>
        <p:spPr bwMode="auto">
          <a:xfrm>
            <a:off x="4419600" y="2667000"/>
            <a:ext cx="2686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1     2    3    4    5    6    7</a:t>
            </a:r>
          </a:p>
        </p:txBody>
      </p:sp>
      <p:sp>
        <p:nvSpPr>
          <p:cNvPr id="27672" name="Text Box 23">
            <a:extLst>
              <a:ext uri="{FF2B5EF4-FFF2-40B4-BE49-F238E27FC236}">
                <a16:creationId xmlns:a16="http://schemas.microsoft.com/office/drawing/2014/main" id="{58490363-7A16-483D-84EF-23F6EED040BD}"/>
              </a:ext>
            </a:extLst>
          </p:cNvPr>
          <p:cNvSpPr txBox="1">
            <a:spLocks noChangeArrowheads="1"/>
          </p:cNvSpPr>
          <p:nvPr/>
        </p:nvSpPr>
        <p:spPr bwMode="auto">
          <a:xfrm>
            <a:off x="3886200" y="3048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up</a:t>
            </a:r>
          </a:p>
        </p:txBody>
      </p:sp>
      <p:sp>
        <p:nvSpPr>
          <p:cNvPr id="30745" name="Text Box 24">
            <a:extLst>
              <a:ext uri="{FF2B5EF4-FFF2-40B4-BE49-F238E27FC236}">
                <a16:creationId xmlns:a16="http://schemas.microsoft.com/office/drawing/2014/main" id="{1A0B0BCC-5D57-4E50-9935-678DFBC2B1AB}"/>
              </a:ext>
            </a:extLst>
          </p:cNvPr>
          <p:cNvSpPr txBox="1">
            <a:spLocks noChangeArrowheads="1"/>
          </p:cNvSpPr>
          <p:nvPr/>
        </p:nvSpPr>
        <p:spPr bwMode="auto">
          <a:xfrm>
            <a:off x="7832725" y="2449514"/>
            <a:ext cx="1874838" cy="708025"/>
          </a:xfrm>
          <a:prstGeom prst="rect">
            <a:avLst/>
          </a:prstGeom>
          <a:noFill/>
          <a:ln w="9525">
            <a:noFill/>
            <a:miter lim="800000"/>
            <a:headEnd/>
            <a:tailEnd/>
          </a:ln>
        </p:spPr>
        <p:txBody>
          <a:bodyPr wrap="none">
            <a:spAutoFit/>
          </a:bodyPr>
          <a:lstStyle/>
          <a:p>
            <a:pPr>
              <a:defRPr/>
            </a:pPr>
            <a:r>
              <a:rPr lang="en-US" sz="2000" dirty="0" err="1">
                <a:ea typeface="ＭＳ Ｐゴシック" charset="-128"/>
                <a:cs typeface="ＭＳ Ｐゴシック" charset="-128"/>
              </a:rPr>
              <a:t>Up[x</a:t>
            </a:r>
            <a:r>
              <a:rPr lang="en-US" sz="2000" dirty="0">
                <a:ea typeface="ＭＳ Ｐゴシック" charset="-128"/>
                <a:cs typeface="ＭＳ Ｐゴシック" charset="-128"/>
              </a:rPr>
              <a:t>] = 0 means</a:t>
            </a:r>
            <a:br>
              <a:rPr lang="en-US" sz="2000" dirty="0">
                <a:ea typeface="ＭＳ Ｐゴシック" charset="-128"/>
                <a:cs typeface="ＭＳ Ｐゴシック" charset="-128"/>
              </a:rPr>
            </a:br>
            <a:r>
              <a:rPr lang="en-US" sz="2000" dirty="0" err="1">
                <a:ea typeface="ＭＳ Ｐゴシック" charset="-128"/>
                <a:cs typeface="ＭＳ Ｐゴシック" charset="-128"/>
              </a:rPr>
              <a:t>x</a:t>
            </a:r>
            <a:r>
              <a:rPr lang="en-US" sz="2000" dirty="0">
                <a:ea typeface="ＭＳ Ｐゴシック" charset="-128"/>
                <a:cs typeface="ＭＳ Ｐゴシック" charset="-128"/>
              </a:rPr>
              <a:t> is a root.</a:t>
            </a:r>
          </a:p>
        </p:txBody>
      </p:sp>
    </p:spTree>
    <p:extLst>
      <p:ext uri="{BB962C8B-B14F-4D97-AF65-F5344CB8AC3E}">
        <p14:creationId xmlns:p14="http://schemas.microsoft.com/office/powerpoint/2010/main" val="3144196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AE19486-3200-1343-975E-4906F538A6EE}"/>
              </a:ext>
            </a:extLst>
          </p:cNvPr>
          <p:cNvSpPr txBox="1">
            <a:spLocks noChangeArrowheads="1"/>
          </p:cNvSpPr>
          <p:nvPr/>
        </p:nvSpPr>
        <p:spPr bwMode="auto">
          <a:xfrm>
            <a:off x="2286000" y="457200"/>
            <a:ext cx="3276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 = {3, 4}</a:t>
            </a:r>
          </a:p>
        </p:txBody>
      </p:sp>
      <p:grpSp>
        <p:nvGrpSpPr>
          <p:cNvPr id="27651" name="Group 3">
            <a:extLst>
              <a:ext uri="{FF2B5EF4-FFF2-40B4-BE49-F238E27FC236}">
                <a16:creationId xmlns:a16="http://schemas.microsoft.com/office/drawing/2014/main" id="{943C6EC5-12ED-354B-930D-3607AFCBFADA}"/>
              </a:ext>
            </a:extLst>
          </p:cNvPr>
          <p:cNvGrpSpPr>
            <a:grpSpLocks/>
          </p:cNvGrpSpPr>
          <p:nvPr/>
        </p:nvGrpSpPr>
        <p:grpSpPr bwMode="auto">
          <a:xfrm>
            <a:off x="2057400" y="1066800"/>
            <a:ext cx="2590800" cy="1524000"/>
            <a:chOff x="1056" y="864"/>
            <a:chExt cx="1632" cy="960"/>
          </a:xfrm>
        </p:grpSpPr>
        <p:sp>
          <p:nvSpPr>
            <p:cNvPr id="27652" name="Oval 4">
              <a:extLst>
                <a:ext uri="{FF2B5EF4-FFF2-40B4-BE49-F238E27FC236}">
                  <a16:creationId xmlns:a16="http://schemas.microsoft.com/office/drawing/2014/main" id="{2940E4FE-E936-B241-9783-F423BBBF428B}"/>
                </a:ext>
              </a:extLst>
            </p:cNvPr>
            <p:cNvSpPr>
              <a:spLocks noChangeArrowheads="1"/>
            </p:cNvSpPr>
            <p:nvPr/>
          </p:nvSpPr>
          <p:spPr bwMode="auto">
            <a:xfrm>
              <a:off x="1872" y="864"/>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3" name="Oval 5">
              <a:extLst>
                <a:ext uri="{FF2B5EF4-FFF2-40B4-BE49-F238E27FC236}">
                  <a16:creationId xmlns:a16="http://schemas.microsoft.com/office/drawing/2014/main" id="{7C34AB5D-B421-1947-990E-4380318BEAC3}"/>
                </a:ext>
              </a:extLst>
            </p:cNvPr>
            <p:cNvSpPr>
              <a:spLocks noChangeArrowheads="1"/>
            </p:cNvSpPr>
            <p:nvPr/>
          </p:nvSpPr>
          <p:spPr bwMode="auto">
            <a:xfrm>
              <a:off x="1056" y="1440"/>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Line 6">
              <a:extLst>
                <a:ext uri="{FF2B5EF4-FFF2-40B4-BE49-F238E27FC236}">
                  <a16:creationId xmlns:a16="http://schemas.microsoft.com/office/drawing/2014/main" id="{8AF28AE3-F4E1-F941-BECF-AEB856FA3467}"/>
                </a:ext>
              </a:extLst>
            </p:cNvPr>
            <p:cNvSpPr>
              <a:spLocks noChangeShapeType="1"/>
            </p:cNvSpPr>
            <p:nvPr/>
          </p:nvSpPr>
          <p:spPr bwMode="auto">
            <a:xfrm flipH="1">
              <a:off x="1440" y="1200"/>
              <a:ext cx="480" cy="288"/>
            </a:xfrm>
            <a:prstGeom prst="line">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655" name="Text Box 7">
              <a:extLst>
                <a:ext uri="{FF2B5EF4-FFF2-40B4-BE49-F238E27FC236}">
                  <a16:creationId xmlns:a16="http://schemas.microsoft.com/office/drawing/2014/main" id="{3575E873-3FE3-C04A-93C8-0A9DA1906187}"/>
                </a:ext>
              </a:extLst>
            </p:cNvPr>
            <p:cNvSpPr txBox="1">
              <a:spLocks noChangeArrowheads="1"/>
            </p:cNvSpPr>
            <p:nvPr/>
          </p:nvSpPr>
          <p:spPr bwMode="auto">
            <a:xfrm>
              <a:off x="1920" y="864"/>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sp>
          <p:nvSpPr>
            <p:cNvPr id="27656" name="Text Box 8">
              <a:extLst>
                <a:ext uri="{FF2B5EF4-FFF2-40B4-BE49-F238E27FC236}">
                  <a16:creationId xmlns:a16="http://schemas.microsoft.com/office/drawing/2014/main" id="{79235681-0A4C-2A48-9D3D-2CB4652ECB4E}"/>
                </a:ext>
              </a:extLst>
            </p:cNvPr>
            <p:cNvSpPr txBox="1">
              <a:spLocks noChangeArrowheads="1"/>
            </p:cNvSpPr>
            <p:nvPr/>
          </p:nvSpPr>
          <p:spPr bwMode="auto">
            <a:xfrm>
              <a:off x="1152" y="1488"/>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p:txBody>
        </p:sp>
      </p:grpSp>
      <p:sp>
        <p:nvSpPr>
          <p:cNvPr id="27657" name="Text Box 9">
            <a:extLst>
              <a:ext uri="{FF2B5EF4-FFF2-40B4-BE49-F238E27FC236}">
                <a16:creationId xmlns:a16="http://schemas.microsoft.com/office/drawing/2014/main" id="{CAB420E1-EC6D-D94A-9C6C-E6A2C2DEA101}"/>
              </a:ext>
            </a:extLst>
          </p:cNvPr>
          <p:cNvSpPr txBox="1">
            <a:spLocks noChangeArrowheads="1"/>
          </p:cNvSpPr>
          <p:nvPr/>
        </p:nvSpPr>
        <p:spPr bwMode="auto">
          <a:xfrm>
            <a:off x="7315200" y="533400"/>
            <a:ext cx="243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 {1,2}</a:t>
            </a:r>
          </a:p>
        </p:txBody>
      </p:sp>
      <p:grpSp>
        <p:nvGrpSpPr>
          <p:cNvPr id="27658" name="Group 10">
            <a:extLst>
              <a:ext uri="{FF2B5EF4-FFF2-40B4-BE49-F238E27FC236}">
                <a16:creationId xmlns:a16="http://schemas.microsoft.com/office/drawing/2014/main" id="{6BDB1D46-BCE4-9C40-9BD3-8F51E8A66AAF}"/>
              </a:ext>
            </a:extLst>
          </p:cNvPr>
          <p:cNvGrpSpPr>
            <a:grpSpLocks/>
          </p:cNvGrpSpPr>
          <p:nvPr/>
        </p:nvGrpSpPr>
        <p:grpSpPr bwMode="auto">
          <a:xfrm>
            <a:off x="6248400" y="1143000"/>
            <a:ext cx="2590800" cy="1524000"/>
            <a:chOff x="1056" y="864"/>
            <a:chExt cx="1632" cy="960"/>
          </a:xfrm>
        </p:grpSpPr>
        <p:sp>
          <p:nvSpPr>
            <p:cNvPr id="27659" name="Oval 11">
              <a:extLst>
                <a:ext uri="{FF2B5EF4-FFF2-40B4-BE49-F238E27FC236}">
                  <a16:creationId xmlns:a16="http://schemas.microsoft.com/office/drawing/2014/main" id="{D02A8CA3-DEEC-1242-A32A-832023E65DB8}"/>
                </a:ext>
              </a:extLst>
            </p:cNvPr>
            <p:cNvSpPr>
              <a:spLocks noChangeArrowheads="1"/>
            </p:cNvSpPr>
            <p:nvPr/>
          </p:nvSpPr>
          <p:spPr bwMode="auto">
            <a:xfrm>
              <a:off x="1872" y="864"/>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Oval 12">
              <a:extLst>
                <a:ext uri="{FF2B5EF4-FFF2-40B4-BE49-F238E27FC236}">
                  <a16:creationId xmlns:a16="http://schemas.microsoft.com/office/drawing/2014/main" id="{51C82918-51F5-2744-9831-26F2912E1451}"/>
                </a:ext>
              </a:extLst>
            </p:cNvPr>
            <p:cNvSpPr>
              <a:spLocks noChangeArrowheads="1"/>
            </p:cNvSpPr>
            <p:nvPr/>
          </p:nvSpPr>
          <p:spPr bwMode="auto">
            <a:xfrm>
              <a:off x="1056" y="1440"/>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1" name="Line 13">
              <a:extLst>
                <a:ext uri="{FF2B5EF4-FFF2-40B4-BE49-F238E27FC236}">
                  <a16:creationId xmlns:a16="http://schemas.microsoft.com/office/drawing/2014/main" id="{D45ECB60-4490-414A-8007-7D4DE4AC70AC}"/>
                </a:ext>
              </a:extLst>
            </p:cNvPr>
            <p:cNvSpPr>
              <a:spLocks noChangeShapeType="1"/>
            </p:cNvSpPr>
            <p:nvPr/>
          </p:nvSpPr>
          <p:spPr bwMode="auto">
            <a:xfrm flipH="1">
              <a:off x="1440" y="1200"/>
              <a:ext cx="480" cy="288"/>
            </a:xfrm>
            <a:prstGeom prst="line">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Text Box 14">
              <a:extLst>
                <a:ext uri="{FF2B5EF4-FFF2-40B4-BE49-F238E27FC236}">
                  <a16:creationId xmlns:a16="http://schemas.microsoft.com/office/drawing/2014/main" id="{740BE855-BC27-FC40-AE73-FBA790D6CA57}"/>
                </a:ext>
              </a:extLst>
            </p:cNvPr>
            <p:cNvSpPr txBox="1">
              <a:spLocks noChangeArrowheads="1"/>
            </p:cNvSpPr>
            <p:nvPr/>
          </p:nvSpPr>
          <p:spPr bwMode="auto">
            <a:xfrm>
              <a:off x="1920" y="864"/>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p:txBody>
        </p:sp>
        <p:sp>
          <p:nvSpPr>
            <p:cNvPr id="27663" name="Text Box 15">
              <a:extLst>
                <a:ext uri="{FF2B5EF4-FFF2-40B4-BE49-F238E27FC236}">
                  <a16:creationId xmlns:a16="http://schemas.microsoft.com/office/drawing/2014/main" id="{5CD0C4E7-D52D-F843-868C-0F77770141F8}"/>
                </a:ext>
              </a:extLst>
            </p:cNvPr>
            <p:cNvSpPr txBox="1">
              <a:spLocks noChangeArrowheads="1"/>
            </p:cNvSpPr>
            <p:nvPr/>
          </p:nvSpPr>
          <p:spPr bwMode="auto">
            <a:xfrm>
              <a:off x="1152" y="1488"/>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a:t>
              </a:r>
            </a:p>
          </p:txBody>
        </p:sp>
      </p:grpSp>
      <p:sp>
        <p:nvSpPr>
          <p:cNvPr id="27664" name="Text Box 16">
            <a:extLst>
              <a:ext uri="{FF2B5EF4-FFF2-40B4-BE49-F238E27FC236}">
                <a16:creationId xmlns:a16="http://schemas.microsoft.com/office/drawing/2014/main" id="{3F122D49-0F78-7248-9581-7329028E59F8}"/>
              </a:ext>
            </a:extLst>
          </p:cNvPr>
          <p:cNvSpPr txBox="1">
            <a:spLocks noChangeArrowheads="1"/>
          </p:cNvSpPr>
          <p:nvPr/>
        </p:nvSpPr>
        <p:spPr bwMode="auto">
          <a:xfrm>
            <a:off x="1981200" y="4114800"/>
            <a:ext cx="3886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Want to do A union B</a:t>
            </a:r>
          </a:p>
        </p:txBody>
      </p:sp>
      <p:sp>
        <p:nvSpPr>
          <p:cNvPr id="27665" name="Text Box 17">
            <a:extLst>
              <a:ext uri="{FF2B5EF4-FFF2-40B4-BE49-F238E27FC236}">
                <a16:creationId xmlns:a16="http://schemas.microsoft.com/office/drawing/2014/main" id="{BDB293C4-B42F-4C4C-9DB8-5D72163127DA}"/>
              </a:ext>
            </a:extLst>
          </p:cNvPr>
          <p:cNvSpPr txBox="1">
            <a:spLocks noChangeArrowheads="1"/>
          </p:cNvSpPr>
          <p:nvPr/>
        </p:nvSpPr>
        <p:spPr bwMode="auto">
          <a:xfrm>
            <a:off x="1905000" y="5334000"/>
            <a:ext cx="320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We have: </a:t>
            </a:r>
          </a:p>
        </p:txBody>
      </p:sp>
      <p:grpSp>
        <p:nvGrpSpPr>
          <p:cNvPr id="27666" name="Group 18">
            <a:extLst>
              <a:ext uri="{FF2B5EF4-FFF2-40B4-BE49-F238E27FC236}">
                <a16:creationId xmlns:a16="http://schemas.microsoft.com/office/drawing/2014/main" id="{082B7B0D-B6D4-AC4C-8B76-5171C58E6667}"/>
              </a:ext>
            </a:extLst>
          </p:cNvPr>
          <p:cNvGrpSpPr>
            <a:grpSpLocks/>
          </p:cNvGrpSpPr>
          <p:nvPr/>
        </p:nvGrpSpPr>
        <p:grpSpPr bwMode="auto">
          <a:xfrm>
            <a:off x="5334000" y="4073235"/>
            <a:ext cx="2971800" cy="2743200"/>
            <a:chOff x="2160" y="2592"/>
            <a:chExt cx="1872" cy="1728"/>
          </a:xfrm>
        </p:grpSpPr>
        <p:grpSp>
          <p:nvGrpSpPr>
            <p:cNvPr id="27667" name="Group 19">
              <a:extLst>
                <a:ext uri="{FF2B5EF4-FFF2-40B4-BE49-F238E27FC236}">
                  <a16:creationId xmlns:a16="http://schemas.microsoft.com/office/drawing/2014/main" id="{209C8BF8-F798-034C-937B-BB34650391AB}"/>
                </a:ext>
              </a:extLst>
            </p:cNvPr>
            <p:cNvGrpSpPr>
              <a:grpSpLocks/>
            </p:cNvGrpSpPr>
            <p:nvPr/>
          </p:nvGrpSpPr>
          <p:grpSpPr bwMode="auto">
            <a:xfrm>
              <a:off x="2160" y="2592"/>
              <a:ext cx="1632" cy="960"/>
              <a:chOff x="1056" y="864"/>
              <a:chExt cx="1632" cy="960"/>
            </a:xfrm>
          </p:grpSpPr>
          <p:sp>
            <p:nvSpPr>
              <p:cNvPr id="27668" name="Oval 20">
                <a:extLst>
                  <a:ext uri="{FF2B5EF4-FFF2-40B4-BE49-F238E27FC236}">
                    <a16:creationId xmlns:a16="http://schemas.microsoft.com/office/drawing/2014/main" id="{D4933F85-9443-254F-8BDB-7629432AABAE}"/>
                  </a:ext>
                </a:extLst>
              </p:cNvPr>
              <p:cNvSpPr>
                <a:spLocks noChangeArrowheads="1"/>
              </p:cNvSpPr>
              <p:nvPr/>
            </p:nvSpPr>
            <p:spPr bwMode="auto">
              <a:xfrm>
                <a:off x="1872" y="864"/>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9" name="Oval 21">
                <a:extLst>
                  <a:ext uri="{FF2B5EF4-FFF2-40B4-BE49-F238E27FC236}">
                    <a16:creationId xmlns:a16="http://schemas.microsoft.com/office/drawing/2014/main" id="{A16A1071-4290-6D44-AB6C-36FAAD9200E8}"/>
                  </a:ext>
                </a:extLst>
              </p:cNvPr>
              <p:cNvSpPr>
                <a:spLocks noChangeArrowheads="1"/>
              </p:cNvSpPr>
              <p:nvPr/>
            </p:nvSpPr>
            <p:spPr bwMode="auto">
              <a:xfrm>
                <a:off x="1056" y="1440"/>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Line 22">
                <a:extLst>
                  <a:ext uri="{FF2B5EF4-FFF2-40B4-BE49-F238E27FC236}">
                    <a16:creationId xmlns:a16="http://schemas.microsoft.com/office/drawing/2014/main" id="{6EBEE004-5C45-E24B-910B-7DFBED409A33}"/>
                  </a:ext>
                </a:extLst>
              </p:cNvPr>
              <p:cNvSpPr>
                <a:spLocks noChangeShapeType="1"/>
              </p:cNvSpPr>
              <p:nvPr/>
            </p:nvSpPr>
            <p:spPr bwMode="auto">
              <a:xfrm flipH="1">
                <a:off x="1440" y="1200"/>
                <a:ext cx="480" cy="288"/>
              </a:xfrm>
              <a:prstGeom prst="line">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671" name="Text Box 23">
                <a:extLst>
                  <a:ext uri="{FF2B5EF4-FFF2-40B4-BE49-F238E27FC236}">
                    <a16:creationId xmlns:a16="http://schemas.microsoft.com/office/drawing/2014/main" id="{DD042E9C-C975-DD4B-AA3C-4B88C0018223}"/>
                  </a:ext>
                </a:extLst>
              </p:cNvPr>
              <p:cNvSpPr txBox="1">
                <a:spLocks noChangeArrowheads="1"/>
              </p:cNvSpPr>
              <p:nvPr/>
            </p:nvSpPr>
            <p:spPr bwMode="auto">
              <a:xfrm>
                <a:off x="1920" y="864"/>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p:txBody>
          </p:sp>
          <p:sp>
            <p:nvSpPr>
              <p:cNvPr id="27672" name="Text Box 24">
                <a:extLst>
                  <a:ext uri="{FF2B5EF4-FFF2-40B4-BE49-F238E27FC236}">
                    <a16:creationId xmlns:a16="http://schemas.microsoft.com/office/drawing/2014/main" id="{BCEF2755-6345-6E45-A287-4F9BB6D2862F}"/>
                  </a:ext>
                </a:extLst>
              </p:cNvPr>
              <p:cNvSpPr txBox="1">
                <a:spLocks noChangeArrowheads="1"/>
              </p:cNvSpPr>
              <p:nvPr/>
            </p:nvSpPr>
            <p:spPr bwMode="auto">
              <a:xfrm>
                <a:off x="1152" y="1488"/>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a:t>
                </a:r>
              </a:p>
            </p:txBody>
          </p:sp>
        </p:grpSp>
        <p:grpSp>
          <p:nvGrpSpPr>
            <p:cNvPr id="27673" name="Group 25">
              <a:extLst>
                <a:ext uri="{FF2B5EF4-FFF2-40B4-BE49-F238E27FC236}">
                  <a16:creationId xmlns:a16="http://schemas.microsoft.com/office/drawing/2014/main" id="{5BD32526-3FF3-3742-AEBA-EF3486DAF259}"/>
                </a:ext>
              </a:extLst>
            </p:cNvPr>
            <p:cNvGrpSpPr>
              <a:grpSpLocks/>
            </p:cNvGrpSpPr>
            <p:nvPr/>
          </p:nvGrpSpPr>
          <p:grpSpPr bwMode="auto">
            <a:xfrm>
              <a:off x="2400" y="3360"/>
              <a:ext cx="1632" cy="960"/>
              <a:chOff x="1056" y="864"/>
              <a:chExt cx="1632" cy="960"/>
            </a:xfrm>
          </p:grpSpPr>
          <p:sp>
            <p:nvSpPr>
              <p:cNvPr id="27674" name="Oval 26">
                <a:extLst>
                  <a:ext uri="{FF2B5EF4-FFF2-40B4-BE49-F238E27FC236}">
                    <a16:creationId xmlns:a16="http://schemas.microsoft.com/office/drawing/2014/main" id="{8CE557EC-74C8-3346-904C-39DB87A4D3C1}"/>
                  </a:ext>
                </a:extLst>
              </p:cNvPr>
              <p:cNvSpPr>
                <a:spLocks noChangeArrowheads="1"/>
              </p:cNvSpPr>
              <p:nvPr/>
            </p:nvSpPr>
            <p:spPr bwMode="auto">
              <a:xfrm>
                <a:off x="1872" y="864"/>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Oval 27">
                <a:extLst>
                  <a:ext uri="{FF2B5EF4-FFF2-40B4-BE49-F238E27FC236}">
                    <a16:creationId xmlns:a16="http://schemas.microsoft.com/office/drawing/2014/main" id="{63449AFC-4565-674B-9CC2-AC6CA46B236A}"/>
                  </a:ext>
                </a:extLst>
              </p:cNvPr>
              <p:cNvSpPr>
                <a:spLocks noChangeArrowheads="1"/>
              </p:cNvSpPr>
              <p:nvPr/>
            </p:nvSpPr>
            <p:spPr bwMode="auto">
              <a:xfrm>
                <a:off x="1056" y="1440"/>
                <a:ext cx="432" cy="3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6" name="Line 28">
                <a:extLst>
                  <a:ext uri="{FF2B5EF4-FFF2-40B4-BE49-F238E27FC236}">
                    <a16:creationId xmlns:a16="http://schemas.microsoft.com/office/drawing/2014/main" id="{113DD6AB-BA54-F047-9F97-FAED2EEF703A}"/>
                  </a:ext>
                </a:extLst>
              </p:cNvPr>
              <p:cNvSpPr>
                <a:spLocks noChangeShapeType="1"/>
              </p:cNvSpPr>
              <p:nvPr/>
            </p:nvSpPr>
            <p:spPr bwMode="auto">
              <a:xfrm flipH="1">
                <a:off x="1440" y="1200"/>
                <a:ext cx="480" cy="288"/>
              </a:xfrm>
              <a:prstGeom prst="line">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677" name="Text Box 29">
                <a:extLst>
                  <a:ext uri="{FF2B5EF4-FFF2-40B4-BE49-F238E27FC236}">
                    <a16:creationId xmlns:a16="http://schemas.microsoft.com/office/drawing/2014/main" id="{B3A41CDB-6C6E-FB46-B1C0-5D1429D8EAF5}"/>
                  </a:ext>
                </a:extLst>
              </p:cNvPr>
              <p:cNvSpPr txBox="1">
                <a:spLocks noChangeArrowheads="1"/>
              </p:cNvSpPr>
              <p:nvPr/>
            </p:nvSpPr>
            <p:spPr bwMode="auto">
              <a:xfrm>
                <a:off x="1920" y="864"/>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sp>
            <p:nvSpPr>
              <p:cNvPr id="27678" name="Text Box 30">
                <a:extLst>
                  <a:ext uri="{FF2B5EF4-FFF2-40B4-BE49-F238E27FC236}">
                    <a16:creationId xmlns:a16="http://schemas.microsoft.com/office/drawing/2014/main" id="{C7E02439-95EB-4E47-AC85-5410BAC9074E}"/>
                  </a:ext>
                </a:extLst>
              </p:cNvPr>
              <p:cNvSpPr txBox="1">
                <a:spLocks noChangeArrowheads="1"/>
              </p:cNvSpPr>
              <p:nvPr/>
            </p:nvSpPr>
            <p:spPr bwMode="auto">
              <a:xfrm>
                <a:off x="1152" y="1488"/>
                <a:ext cx="76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p:txBody>
          </p:sp>
        </p:grpSp>
        <p:sp>
          <p:nvSpPr>
            <p:cNvPr id="27679" name="Line 31">
              <a:extLst>
                <a:ext uri="{FF2B5EF4-FFF2-40B4-BE49-F238E27FC236}">
                  <a16:creationId xmlns:a16="http://schemas.microsoft.com/office/drawing/2014/main" id="{A1D212AE-46B1-F14E-BC6C-8146CBC831CA}"/>
                </a:ext>
              </a:extLst>
            </p:cNvPr>
            <p:cNvSpPr>
              <a:spLocks noChangeShapeType="1"/>
            </p:cNvSpPr>
            <p:nvPr/>
          </p:nvSpPr>
          <p:spPr bwMode="auto">
            <a:xfrm>
              <a:off x="3312" y="2976"/>
              <a:ext cx="96" cy="384"/>
            </a:xfrm>
            <a:prstGeom prst="line">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97" name="Text Box 49">
            <a:extLst>
              <a:ext uri="{FF2B5EF4-FFF2-40B4-BE49-F238E27FC236}">
                <a16:creationId xmlns:a16="http://schemas.microsoft.com/office/drawing/2014/main" id="{DF8F621F-74DA-6E42-8B0F-177B5B1CF9ED}"/>
              </a:ext>
            </a:extLst>
          </p:cNvPr>
          <p:cNvSpPr txBox="1">
            <a:spLocks noChangeArrowheads="1"/>
          </p:cNvSpPr>
          <p:nvPr/>
        </p:nvSpPr>
        <p:spPr bwMode="auto">
          <a:xfrm>
            <a:off x="2438400" y="29718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a:t>
            </a:r>
          </a:p>
        </p:txBody>
      </p:sp>
      <p:sp>
        <p:nvSpPr>
          <p:cNvPr id="27698" name="Text Box 50">
            <a:extLst>
              <a:ext uri="{FF2B5EF4-FFF2-40B4-BE49-F238E27FC236}">
                <a16:creationId xmlns:a16="http://schemas.microsoft.com/office/drawing/2014/main" id="{E0A31931-A6F7-364F-B35E-C1BE74362211}"/>
              </a:ext>
            </a:extLst>
          </p:cNvPr>
          <p:cNvSpPr txBox="1">
            <a:spLocks noChangeArrowheads="1"/>
          </p:cNvSpPr>
          <p:nvPr/>
        </p:nvSpPr>
        <p:spPr bwMode="auto">
          <a:xfrm>
            <a:off x="2743200" y="29718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p:txBody>
      </p:sp>
      <p:sp>
        <p:nvSpPr>
          <p:cNvPr id="27699" name="Text Box 51">
            <a:extLst>
              <a:ext uri="{FF2B5EF4-FFF2-40B4-BE49-F238E27FC236}">
                <a16:creationId xmlns:a16="http://schemas.microsoft.com/office/drawing/2014/main" id="{0B3E3455-B8DB-E145-A2C0-5FBDC452CBED}"/>
              </a:ext>
            </a:extLst>
          </p:cNvPr>
          <p:cNvSpPr txBox="1">
            <a:spLocks noChangeArrowheads="1"/>
          </p:cNvSpPr>
          <p:nvPr/>
        </p:nvSpPr>
        <p:spPr bwMode="auto">
          <a:xfrm>
            <a:off x="3124200" y="29718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a:t>
            </a:r>
          </a:p>
        </p:txBody>
      </p:sp>
      <p:sp>
        <p:nvSpPr>
          <p:cNvPr id="27700" name="Text Box 52">
            <a:extLst>
              <a:ext uri="{FF2B5EF4-FFF2-40B4-BE49-F238E27FC236}">
                <a16:creationId xmlns:a16="http://schemas.microsoft.com/office/drawing/2014/main" id="{86E14A33-3E82-DF43-846E-A4276330FE83}"/>
              </a:ext>
            </a:extLst>
          </p:cNvPr>
          <p:cNvSpPr txBox="1">
            <a:spLocks noChangeArrowheads="1"/>
          </p:cNvSpPr>
          <p:nvPr/>
        </p:nvSpPr>
        <p:spPr bwMode="auto">
          <a:xfrm>
            <a:off x="3505200" y="29718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grpSp>
        <p:nvGrpSpPr>
          <p:cNvPr id="27732" name="Group 84">
            <a:extLst>
              <a:ext uri="{FF2B5EF4-FFF2-40B4-BE49-F238E27FC236}">
                <a16:creationId xmlns:a16="http://schemas.microsoft.com/office/drawing/2014/main" id="{4DF680C8-F98E-3046-AEDB-A1FA624C140F}"/>
              </a:ext>
            </a:extLst>
          </p:cNvPr>
          <p:cNvGrpSpPr>
            <a:grpSpLocks/>
          </p:cNvGrpSpPr>
          <p:nvPr/>
        </p:nvGrpSpPr>
        <p:grpSpPr bwMode="auto">
          <a:xfrm>
            <a:off x="1905000" y="5943600"/>
            <a:ext cx="1981200" cy="457200"/>
            <a:chOff x="240" y="3744"/>
            <a:chExt cx="1248" cy="288"/>
          </a:xfrm>
        </p:grpSpPr>
        <p:grpSp>
          <p:nvGrpSpPr>
            <p:cNvPr id="27721" name="Group 73">
              <a:extLst>
                <a:ext uri="{FF2B5EF4-FFF2-40B4-BE49-F238E27FC236}">
                  <a16:creationId xmlns:a16="http://schemas.microsoft.com/office/drawing/2014/main" id="{5DB059F1-6257-9A4F-BF6F-3534F7C2364A}"/>
                </a:ext>
              </a:extLst>
            </p:cNvPr>
            <p:cNvGrpSpPr>
              <a:grpSpLocks/>
            </p:cNvGrpSpPr>
            <p:nvPr/>
          </p:nvGrpSpPr>
          <p:grpSpPr bwMode="auto">
            <a:xfrm>
              <a:off x="576" y="3792"/>
              <a:ext cx="912" cy="240"/>
              <a:chOff x="576" y="3792"/>
              <a:chExt cx="912" cy="240"/>
            </a:xfrm>
          </p:grpSpPr>
          <p:sp>
            <p:nvSpPr>
              <p:cNvPr id="27710" name="Line 62">
                <a:extLst>
                  <a:ext uri="{FF2B5EF4-FFF2-40B4-BE49-F238E27FC236}">
                    <a16:creationId xmlns:a16="http://schemas.microsoft.com/office/drawing/2014/main" id="{8F1F3E41-B954-7E4D-BE7C-1BE8E17C0482}"/>
                  </a:ext>
                </a:extLst>
              </p:cNvPr>
              <p:cNvSpPr>
                <a:spLocks noChangeShapeType="1"/>
              </p:cNvSpPr>
              <p:nvPr/>
            </p:nvSpPr>
            <p:spPr bwMode="auto">
              <a:xfrm>
                <a:off x="76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1" name="Line 63">
                <a:extLst>
                  <a:ext uri="{FF2B5EF4-FFF2-40B4-BE49-F238E27FC236}">
                    <a16:creationId xmlns:a16="http://schemas.microsoft.com/office/drawing/2014/main" id="{BC7C6FDF-A311-AF43-948A-0C0E6EB1892F}"/>
                  </a:ext>
                </a:extLst>
              </p:cNvPr>
              <p:cNvSpPr>
                <a:spLocks noChangeShapeType="1"/>
              </p:cNvSpPr>
              <p:nvPr/>
            </p:nvSpPr>
            <p:spPr bwMode="auto">
              <a:xfrm>
                <a:off x="100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6" name="Rectangle 68">
                <a:extLst>
                  <a:ext uri="{FF2B5EF4-FFF2-40B4-BE49-F238E27FC236}">
                    <a16:creationId xmlns:a16="http://schemas.microsoft.com/office/drawing/2014/main" id="{9A9C4372-9DC7-3246-A37A-4DAFF2D7E4D0}"/>
                  </a:ext>
                </a:extLst>
              </p:cNvPr>
              <p:cNvSpPr>
                <a:spLocks noChangeArrowheads="1"/>
              </p:cNvSpPr>
              <p:nvPr/>
            </p:nvSpPr>
            <p:spPr bwMode="auto">
              <a:xfrm>
                <a:off x="576" y="3792"/>
                <a:ext cx="912"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7" name="Line 69">
                <a:extLst>
                  <a:ext uri="{FF2B5EF4-FFF2-40B4-BE49-F238E27FC236}">
                    <a16:creationId xmlns:a16="http://schemas.microsoft.com/office/drawing/2014/main" id="{7FF66755-2D00-534E-B885-8C2FECAA98A2}"/>
                  </a:ext>
                </a:extLst>
              </p:cNvPr>
              <p:cNvSpPr>
                <a:spLocks noChangeShapeType="1"/>
              </p:cNvSpPr>
              <p:nvPr/>
            </p:nvSpPr>
            <p:spPr bwMode="auto">
              <a:xfrm>
                <a:off x="124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20" name="Text Box 72">
              <a:extLst>
                <a:ext uri="{FF2B5EF4-FFF2-40B4-BE49-F238E27FC236}">
                  <a16:creationId xmlns:a16="http://schemas.microsoft.com/office/drawing/2014/main" id="{99E87374-F6A1-7249-A656-5A7F79CC7F3A}"/>
                </a:ext>
              </a:extLst>
            </p:cNvPr>
            <p:cNvSpPr txBox="1">
              <a:spLocks noChangeArrowheads="1"/>
            </p:cNvSpPr>
            <p:nvPr/>
          </p:nvSpPr>
          <p:spPr bwMode="auto">
            <a:xfrm>
              <a:off x="240" y="3744"/>
              <a:ext cx="28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a:t>
              </a:r>
            </a:p>
          </p:txBody>
        </p:sp>
      </p:grpSp>
      <p:sp>
        <p:nvSpPr>
          <p:cNvPr id="27722" name="Text Box 74">
            <a:extLst>
              <a:ext uri="{FF2B5EF4-FFF2-40B4-BE49-F238E27FC236}">
                <a16:creationId xmlns:a16="http://schemas.microsoft.com/office/drawing/2014/main" id="{35C3E9AC-53B5-2147-A6BB-BCD03CB2DBC1}"/>
              </a:ext>
            </a:extLst>
          </p:cNvPr>
          <p:cNvSpPr txBox="1">
            <a:spLocks noChangeArrowheads="1"/>
          </p:cNvSpPr>
          <p:nvPr/>
        </p:nvSpPr>
        <p:spPr bwMode="auto">
          <a:xfrm>
            <a:off x="2438400" y="59436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a:t>
            </a:r>
          </a:p>
        </p:txBody>
      </p:sp>
      <p:sp>
        <p:nvSpPr>
          <p:cNvPr id="27723" name="Text Box 75">
            <a:extLst>
              <a:ext uri="{FF2B5EF4-FFF2-40B4-BE49-F238E27FC236}">
                <a16:creationId xmlns:a16="http://schemas.microsoft.com/office/drawing/2014/main" id="{ECB95612-257C-AE4B-99C1-3802E7C8A56A}"/>
              </a:ext>
            </a:extLst>
          </p:cNvPr>
          <p:cNvSpPr txBox="1">
            <a:spLocks noChangeArrowheads="1"/>
          </p:cNvSpPr>
          <p:nvPr/>
        </p:nvSpPr>
        <p:spPr bwMode="auto">
          <a:xfrm>
            <a:off x="2743200" y="59436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p:txBody>
      </p:sp>
      <p:sp>
        <p:nvSpPr>
          <p:cNvPr id="27724" name="Text Box 76">
            <a:extLst>
              <a:ext uri="{FF2B5EF4-FFF2-40B4-BE49-F238E27FC236}">
                <a16:creationId xmlns:a16="http://schemas.microsoft.com/office/drawing/2014/main" id="{F5F1C879-DEA9-7A48-A596-BBE821373E84}"/>
              </a:ext>
            </a:extLst>
          </p:cNvPr>
          <p:cNvSpPr txBox="1">
            <a:spLocks noChangeArrowheads="1"/>
          </p:cNvSpPr>
          <p:nvPr/>
        </p:nvSpPr>
        <p:spPr bwMode="auto">
          <a:xfrm>
            <a:off x="3124200" y="59436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p:txBody>
      </p:sp>
      <p:sp>
        <p:nvSpPr>
          <p:cNvPr id="27725" name="Text Box 77">
            <a:extLst>
              <a:ext uri="{FF2B5EF4-FFF2-40B4-BE49-F238E27FC236}">
                <a16:creationId xmlns:a16="http://schemas.microsoft.com/office/drawing/2014/main" id="{7F49A75A-72AE-854C-B318-C1E6E219E070}"/>
              </a:ext>
            </a:extLst>
          </p:cNvPr>
          <p:cNvSpPr txBox="1">
            <a:spLocks noChangeArrowheads="1"/>
          </p:cNvSpPr>
          <p:nvPr/>
        </p:nvSpPr>
        <p:spPr bwMode="auto">
          <a:xfrm>
            <a:off x="3505200" y="594360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grpSp>
        <p:nvGrpSpPr>
          <p:cNvPr id="27726" name="Group 78">
            <a:extLst>
              <a:ext uri="{FF2B5EF4-FFF2-40B4-BE49-F238E27FC236}">
                <a16:creationId xmlns:a16="http://schemas.microsoft.com/office/drawing/2014/main" id="{32BC5037-B0E5-1C42-A46B-D90E43DE0048}"/>
              </a:ext>
            </a:extLst>
          </p:cNvPr>
          <p:cNvGrpSpPr>
            <a:grpSpLocks/>
          </p:cNvGrpSpPr>
          <p:nvPr/>
        </p:nvGrpSpPr>
        <p:grpSpPr bwMode="auto">
          <a:xfrm>
            <a:off x="2438400" y="3048000"/>
            <a:ext cx="1447800" cy="381000"/>
            <a:chOff x="576" y="3792"/>
            <a:chExt cx="912" cy="240"/>
          </a:xfrm>
        </p:grpSpPr>
        <p:sp>
          <p:nvSpPr>
            <p:cNvPr id="27727" name="Line 79">
              <a:extLst>
                <a:ext uri="{FF2B5EF4-FFF2-40B4-BE49-F238E27FC236}">
                  <a16:creationId xmlns:a16="http://schemas.microsoft.com/office/drawing/2014/main" id="{19B9FB71-46F6-6743-88ED-140B2A3D1992}"/>
                </a:ext>
              </a:extLst>
            </p:cNvPr>
            <p:cNvSpPr>
              <a:spLocks noChangeShapeType="1"/>
            </p:cNvSpPr>
            <p:nvPr/>
          </p:nvSpPr>
          <p:spPr bwMode="auto">
            <a:xfrm>
              <a:off x="76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8" name="Line 80">
              <a:extLst>
                <a:ext uri="{FF2B5EF4-FFF2-40B4-BE49-F238E27FC236}">
                  <a16:creationId xmlns:a16="http://schemas.microsoft.com/office/drawing/2014/main" id="{30D229F4-2827-E347-8CD1-697012C9C965}"/>
                </a:ext>
              </a:extLst>
            </p:cNvPr>
            <p:cNvSpPr>
              <a:spLocks noChangeShapeType="1"/>
            </p:cNvSpPr>
            <p:nvPr/>
          </p:nvSpPr>
          <p:spPr bwMode="auto">
            <a:xfrm>
              <a:off x="100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9" name="Rectangle 81">
              <a:extLst>
                <a:ext uri="{FF2B5EF4-FFF2-40B4-BE49-F238E27FC236}">
                  <a16:creationId xmlns:a16="http://schemas.microsoft.com/office/drawing/2014/main" id="{14B02AC9-ADBE-DA49-A90D-C11E67C475BB}"/>
                </a:ext>
              </a:extLst>
            </p:cNvPr>
            <p:cNvSpPr>
              <a:spLocks noChangeArrowheads="1"/>
            </p:cNvSpPr>
            <p:nvPr/>
          </p:nvSpPr>
          <p:spPr bwMode="auto">
            <a:xfrm>
              <a:off x="576" y="3792"/>
              <a:ext cx="912"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0" name="Line 82">
              <a:extLst>
                <a:ext uri="{FF2B5EF4-FFF2-40B4-BE49-F238E27FC236}">
                  <a16:creationId xmlns:a16="http://schemas.microsoft.com/office/drawing/2014/main" id="{BFEB65D6-77F8-E741-9556-A7691115BDC3}"/>
                </a:ext>
              </a:extLst>
            </p:cNvPr>
            <p:cNvSpPr>
              <a:spLocks noChangeShapeType="1"/>
            </p:cNvSpPr>
            <p:nvPr/>
          </p:nvSpPr>
          <p:spPr bwMode="auto">
            <a:xfrm>
              <a:off x="1248" y="37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31" name="Text Box 83">
            <a:extLst>
              <a:ext uri="{FF2B5EF4-FFF2-40B4-BE49-F238E27FC236}">
                <a16:creationId xmlns:a16="http://schemas.microsoft.com/office/drawing/2014/main" id="{C900D4A4-120F-AF46-868E-3271A10C442E}"/>
              </a:ext>
            </a:extLst>
          </p:cNvPr>
          <p:cNvSpPr txBox="1">
            <a:spLocks noChangeArrowheads="1"/>
          </p:cNvSpPr>
          <p:nvPr/>
        </p:nvSpPr>
        <p:spPr bwMode="auto">
          <a:xfrm>
            <a:off x="1981200" y="3048000"/>
            <a:ext cx="457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a:t>
            </a:r>
          </a:p>
        </p:txBody>
      </p:sp>
    </p:spTree>
    <p:extLst>
      <p:ext uri="{BB962C8B-B14F-4D97-AF65-F5344CB8AC3E}">
        <p14:creationId xmlns:p14="http://schemas.microsoft.com/office/powerpoint/2010/main" val="3970033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7726"/>
                                        </p:tgtEl>
                                        <p:attrNameLst>
                                          <p:attrName>style.visibility</p:attrName>
                                        </p:attrNameLst>
                                      </p:cBhvr>
                                      <p:to>
                                        <p:strVal val="visible"/>
                                      </p:to>
                                    </p:set>
                                    <p:anim calcmode="lin" valueType="num">
                                      <p:cBhvr additive="base">
                                        <p:cTn id="7" dur="500" fill="hold"/>
                                        <p:tgtEl>
                                          <p:spTgt spid="27726"/>
                                        </p:tgtEl>
                                        <p:attrNameLst>
                                          <p:attrName>ppt_x</p:attrName>
                                        </p:attrNameLst>
                                      </p:cBhvr>
                                      <p:tavLst>
                                        <p:tav tm="0">
                                          <p:val>
                                            <p:strVal val="0-#ppt_w/2"/>
                                          </p:val>
                                        </p:tav>
                                        <p:tav tm="100000">
                                          <p:val>
                                            <p:strVal val="#ppt_x"/>
                                          </p:val>
                                        </p:tav>
                                      </p:tavLst>
                                    </p:anim>
                                    <p:anim calcmode="lin" valueType="num">
                                      <p:cBhvr additive="base">
                                        <p:cTn id="8" dur="500" fill="hold"/>
                                        <p:tgtEl>
                                          <p:spTgt spid="277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97"/>
                                        </p:tgtEl>
                                        <p:attrNameLst>
                                          <p:attrName>style.visibility</p:attrName>
                                        </p:attrNameLst>
                                      </p:cBhvr>
                                      <p:to>
                                        <p:strVal val="visible"/>
                                      </p:to>
                                    </p:set>
                                    <p:anim calcmode="lin" valueType="num">
                                      <p:cBhvr additive="base">
                                        <p:cTn id="13" dur="500" fill="hold"/>
                                        <p:tgtEl>
                                          <p:spTgt spid="27697"/>
                                        </p:tgtEl>
                                        <p:attrNameLst>
                                          <p:attrName>ppt_x</p:attrName>
                                        </p:attrNameLst>
                                      </p:cBhvr>
                                      <p:tavLst>
                                        <p:tav tm="0">
                                          <p:val>
                                            <p:strVal val="0-#ppt_w/2"/>
                                          </p:val>
                                        </p:tav>
                                        <p:tav tm="100000">
                                          <p:val>
                                            <p:strVal val="#ppt_x"/>
                                          </p:val>
                                        </p:tav>
                                      </p:tavLst>
                                    </p:anim>
                                    <p:anim calcmode="lin" valueType="num">
                                      <p:cBhvr additive="base">
                                        <p:cTn id="14" dur="500" fill="hold"/>
                                        <p:tgtEl>
                                          <p:spTgt spid="2769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98"/>
                                        </p:tgtEl>
                                        <p:attrNameLst>
                                          <p:attrName>style.visibility</p:attrName>
                                        </p:attrNameLst>
                                      </p:cBhvr>
                                      <p:to>
                                        <p:strVal val="visible"/>
                                      </p:to>
                                    </p:set>
                                    <p:anim calcmode="lin" valueType="num">
                                      <p:cBhvr additive="base">
                                        <p:cTn id="19" dur="500" fill="hold"/>
                                        <p:tgtEl>
                                          <p:spTgt spid="27698"/>
                                        </p:tgtEl>
                                        <p:attrNameLst>
                                          <p:attrName>ppt_x</p:attrName>
                                        </p:attrNameLst>
                                      </p:cBhvr>
                                      <p:tavLst>
                                        <p:tav tm="0">
                                          <p:val>
                                            <p:strVal val="0-#ppt_w/2"/>
                                          </p:val>
                                        </p:tav>
                                        <p:tav tm="100000">
                                          <p:val>
                                            <p:strVal val="#ppt_x"/>
                                          </p:val>
                                        </p:tav>
                                      </p:tavLst>
                                    </p:anim>
                                    <p:anim calcmode="lin" valueType="num">
                                      <p:cBhvr additive="base">
                                        <p:cTn id="20" dur="500" fill="hold"/>
                                        <p:tgtEl>
                                          <p:spTgt spid="2769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99"/>
                                        </p:tgtEl>
                                        <p:attrNameLst>
                                          <p:attrName>style.visibility</p:attrName>
                                        </p:attrNameLst>
                                      </p:cBhvr>
                                      <p:to>
                                        <p:strVal val="visible"/>
                                      </p:to>
                                    </p:set>
                                    <p:anim calcmode="lin" valueType="num">
                                      <p:cBhvr additive="base">
                                        <p:cTn id="25" dur="500" fill="hold"/>
                                        <p:tgtEl>
                                          <p:spTgt spid="27699"/>
                                        </p:tgtEl>
                                        <p:attrNameLst>
                                          <p:attrName>ppt_x</p:attrName>
                                        </p:attrNameLst>
                                      </p:cBhvr>
                                      <p:tavLst>
                                        <p:tav tm="0">
                                          <p:val>
                                            <p:strVal val="0-#ppt_w/2"/>
                                          </p:val>
                                        </p:tav>
                                        <p:tav tm="100000">
                                          <p:val>
                                            <p:strVal val="#ppt_x"/>
                                          </p:val>
                                        </p:tav>
                                      </p:tavLst>
                                    </p:anim>
                                    <p:anim calcmode="lin" valueType="num">
                                      <p:cBhvr additive="base">
                                        <p:cTn id="26" dur="500" fill="hold"/>
                                        <p:tgtEl>
                                          <p:spTgt spid="2769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700"/>
                                        </p:tgtEl>
                                        <p:attrNameLst>
                                          <p:attrName>style.visibility</p:attrName>
                                        </p:attrNameLst>
                                      </p:cBhvr>
                                      <p:to>
                                        <p:strVal val="visible"/>
                                      </p:to>
                                    </p:set>
                                    <p:anim calcmode="lin" valueType="num">
                                      <p:cBhvr additive="base">
                                        <p:cTn id="31" dur="500" fill="hold"/>
                                        <p:tgtEl>
                                          <p:spTgt spid="27700"/>
                                        </p:tgtEl>
                                        <p:attrNameLst>
                                          <p:attrName>ppt_x</p:attrName>
                                        </p:attrNameLst>
                                      </p:cBhvr>
                                      <p:tavLst>
                                        <p:tav tm="0">
                                          <p:val>
                                            <p:strVal val="0-#ppt_w/2"/>
                                          </p:val>
                                        </p:tav>
                                        <p:tav tm="100000">
                                          <p:val>
                                            <p:strVal val="#ppt_x"/>
                                          </p:val>
                                        </p:tav>
                                      </p:tavLst>
                                    </p:anim>
                                    <p:anim calcmode="lin" valueType="num">
                                      <p:cBhvr additive="base">
                                        <p:cTn id="32" dur="500" fill="hold"/>
                                        <p:tgtEl>
                                          <p:spTgt spid="2770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664"/>
                                        </p:tgtEl>
                                        <p:attrNameLst>
                                          <p:attrName>style.visibility</p:attrName>
                                        </p:attrNameLst>
                                      </p:cBhvr>
                                      <p:to>
                                        <p:strVal val="visible"/>
                                      </p:to>
                                    </p:set>
                                    <p:anim calcmode="lin" valueType="num">
                                      <p:cBhvr additive="base">
                                        <p:cTn id="37" dur="500" fill="hold"/>
                                        <p:tgtEl>
                                          <p:spTgt spid="27664"/>
                                        </p:tgtEl>
                                        <p:attrNameLst>
                                          <p:attrName>ppt_x</p:attrName>
                                        </p:attrNameLst>
                                      </p:cBhvr>
                                      <p:tavLst>
                                        <p:tav tm="0">
                                          <p:val>
                                            <p:strVal val="0-#ppt_w/2"/>
                                          </p:val>
                                        </p:tav>
                                        <p:tav tm="100000">
                                          <p:val>
                                            <p:strVal val="#ppt_x"/>
                                          </p:val>
                                        </p:tav>
                                      </p:tavLst>
                                    </p:anim>
                                    <p:anim calcmode="lin" valueType="num">
                                      <p:cBhvr additive="base">
                                        <p:cTn id="38" dur="500" fill="hold"/>
                                        <p:tgtEl>
                                          <p:spTgt spid="2766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7665"/>
                                        </p:tgtEl>
                                        <p:attrNameLst>
                                          <p:attrName>style.visibility</p:attrName>
                                        </p:attrNameLst>
                                      </p:cBhvr>
                                      <p:to>
                                        <p:strVal val="visible"/>
                                      </p:to>
                                    </p:set>
                                    <p:anim calcmode="lin" valueType="num">
                                      <p:cBhvr additive="base">
                                        <p:cTn id="43" dur="500" fill="hold"/>
                                        <p:tgtEl>
                                          <p:spTgt spid="27665"/>
                                        </p:tgtEl>
                                        <p:attrNameLst>
                                          <p:attrName>ppt_x</p:attrName>
                                        </p:attrNameLst>
                                      </p:cBhvr>
                                      <p:tavLst>
                                        <p:tav tm="0">
                                          <p:val>
                                            <p:strVal val="0-#ppt_w/2"/>
                                          </p:val>
                                        </p:tav>
                                        <p:tav tm="100000">
                                          <p:val>
                                            <p:strVal val="#ppt_x"/>
                                          </p:val>
                                        </p:tav>
                                      </p:tavLst>
                                    </p:anim>
                                    <p:anim calcmode="lin" valueType="num">
                                      <p:cBhvr additive="base">
                                        <p:cTn id="44" dur="500" fill="hold"/>
                                        <p:tgtEl>
                                          <p:spTgt spid="2766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7666"/>
                                        </p:tgtEl>
                                        <p:attrNameLst>
                                          <p:attrName>style.visibility</p:attrName>
                                        </p:attrNameLst>
                                      </p:cBhvr>
                                      <p:to>
                                        <p:strVal val="visible"/>
                                      </p:to>
                                    </p:set>
                                    <p:anim calcmode="lin" valueType="num">
                                      <p:cBhvr additive="base">
                                        <p:cTn id="49" dur="500" fill="hold"/>
                                        <p:tgtEl>
                                          <p:spTgt spid="27666"/>
                                        </p:tgtEl>
                                        <p:attrNameLst>
                                          <p:attrName>ppt_x</p:attrName>
                                        </p:attrNameLst>
                                      </p:cBhvr>
                                      <p:tavLst>
                                        <p:tav tm="0">
                                          <p:val>
                                            <p:strVal val="0-#ppt_w/2"/>
                                          </p:val>
                                        </p:tav>
                                        <p:tav tm="100000">
                                          <p:val>
                                            <p:strVal val="#ppt_x"/>
                                          </p:val>
                                        </p:tav>
                                      </p:tavLst>
                                    </p:anim>
                                    <p:anim calcmode="lin" valueType="num">
                                      <p:cBhvr additive="base">
                                        <p:cTn id="50" dur="500" fill="hold"/>
                                        <p:tgtEl>
                                          <p:spTgt spid="2766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27732"/>
                                        </p:tgtEl>
                                        <p:attrNameLst>
                                          <p:attrName>style.visibility</p:attrName>
                                        </p:attrNameLst>
                                      </p:cBhvr>
                                      <p:to>
                                        <p:strVal val="visible"/>
                                      </p:to>
                                    </p:set>
                                    <p:anim calcmode="lin" valueType="num">
                                      <p:cBhvr additive="base">
                                        <p:cTn id="55" dur="500" fill="hold"/>
                                        <p:tgtEl>
                                          <p:spTgt spid="27732"/>
                                        </p:tgtEl>
                                        <p:attrNameLst>
                                          <p:attrName>ppt_x</p:attrName>
                                        </p:attrNameLst>
                                      </p:cBhvr>
                                      <p:tavLst>
                                        <p:tav tm="0">
                                          <p:val>
                                            <p:strVal val="0-#ppt_w/2"/>
                                          </p:val>
                                        </p:tav>
                                        <p:tav tm="100000">
                                          <p:val>
                                            <p:strVal val="#ppt_x"/>
                                          </p:val>
                                        </p:tav>
                                      </p:tavLst>
                                    </p:anim>
                                    <p:anim calcmode="lin" valueType="num">
                                      <p:cBhvr additive="base">
                                        <p:cTn id="56" dur="500" fill="hold"/>
                                        <p:tgtEl>
                                          <p:spTgt spid="2773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7722"/>
                                        </p:tgtEl>
                                        <p:attrNameLst>
                                          <p:attrName>style.visibility</p:attrName>
                                        </p:attrNameLst>
                                      </p:cBhvr>
                                      <p:to>
                                        <p:strVal val="visible"/>
                                      </p:to>
                                    </p:set>
                                    <p:anim calcmode="lin" valueType="num">
                                      <p:cBhvr additive="base">
                                        <p:cTn id="61" dur="500" fill="hold"/>
                                        <p:tgtEl>
                                          <p:spTgt spid="27722"/>
                                        </p:tgtEl>
                                        <p:attrNameLst>
                                          <p:attrName>ppt_x</p:attrName>
                                        </p:attrNameLst>
                                      </p:cBhvr>
                                      <p:tavLst>
                                        <p:tav tm="0">
                                          <p:val>
                                            <p:strVal val="0-#ppt_w/2"/>
                                          </p:val>
                                        </p:tav>
                                        <p:tav tm="100000">
                                          <p:val>
                                            <p:strVal val="#ppt_x"/>
                                          </p:val>
                                        </p:tav>
                                      </p:tavLst>
                                    </p:anim>
                                    <p:anim calcmode="lin" valueType="num">
                                      <p:cBhvr additive="base">
                                        <p:cTn id="62" dur="500" fill="hold"/>
                                        <p:tgtEl>
                                          <p:spTgt spid="2772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7723"/>
                                        </p:tgtEl>
                                        <p:attrNameLst>
                                          <p:attrName>style.visibility</p:attrName>
                                        </p:attrNameLst>
                                      </p:cBhvr>
                                      <p:to>
                                        <p:strVal val="visible"/>
                                      </p:to>
                                    </p:set>
                                    <p:anim calcmode="lin" valueType="num">
                                      <p:cBhvr additive="base">
                                        <p:cTn id="67" dur="500" fill="hold"/>
                                        <p:tgtEl>
                                          <p:spTgt spid="27723"/>
                                        </p:tgtEl>
                                        <p:attrNameLst>
                                          <p:attrName>ppt_x</p:attrName>
                                        </p:attrNameLst>
                                      </p:cBhvr>
                                      <p:tavLst>
                                        <p:tav tm="0">
                                          <p:val>
                                            <p:strVal val="0-#ppt_w/2"/>
                                          </p:val>
                                        </p:tav>
                                        <p:tav tm="100000">
                                          <p:val>
                                            <p:strVal val="#ppt_x"/>
                                          </p:val>
                                        </p:tav>
                                      </p:tavLst>
                                    </p:anim>
                                    <p:anim calcmode="lin" valueType="num">
                                      <p:cBhvr additive="base">
                                        <p:cTn id="68" dur="500" fill="hold"/>
                                        <p:tgtEl>
                                          <p:spTgt spid="27723"/>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7724"/>
                                        </p:tgtEl>
                                        <p:attrNameLst>
                                          <p:attrName>style.visibility</p:attrName>
                                        </p:attrNameLst>
                                      </p:cBhvr>
                                      <p:to>
                                        <p:strVal val="visible"/>
                                      </p:to>
                                    </p:set>
                                    <p:anim calcmode="lin" valueType="num">
                                      <p:cBhvr additive="base">
                                        <p:cTn id="73" dur="500" fill="hold"/>
                                        <p:tgtEl>
                                          <p:spTgt spid="27724"/>
                                        </p:tgtEl>
                                        <p:attrNameLst>
                                          <p:attrName>ppt_x</p:attrName>
                                        </p:attrNameLst>
                                      </p:cBhvr>
                                      <p:tavLst>
                                        <p:tav tm="0">
                                          <p:val>
                                            <p:strVal val="0-#ppt_w/2"/>
                                          </p:val>
                                        </p:tav>
                                        <p:tav tm="100000">
                                          <p:val>
                                            <p:strVal val="#ppt_x"/>
                                          </p:val>
                                        </p:tav>
                                      </p:tavLst>
                                    </p:anim>
                                    <p:anim calcmode="lin" valueType="num">
                                      <p:cBhvr additive="base">
                                        <p:cTn id="74" dur="500" fill="hold"/>
                                        <p:tgtEl>
                                          <p:spTgt spid="27724"/>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7725"/>
                                        </p:tgtEl>
                                        <p:attrNameLst>
                                          <p:attrName>style.visibility</p:attrName>
                                        </p:attrNameLst>
                                      </p:cBhvr>
                                      <p:to>
                                        <p:strVal val="visible"/>
                                      </p:to>
                                    </p:set>
                                    <p:anim calcmode="lin" valueType="num">
                                      <p:cBhvr additive="base">
                                        <p:cTn id="79" dur="500" fill="hold"/>
                                        <p:tgtEl>
                                          <p:spTgt spid="27725"/>
                                        </p:tgtEl>
                                        <p:attrNameLst>
                                          <p:attrName>ppt_x</p:attrName>
                                        </p:attrNameLst>
                                      </p:cBhvr>
                                      <p:tavLst>
                                        <p:tav tm="0">
                                          <p:val>
                                            <p:strVal val="0-#ppt_w/2"/>
                                          </p:val>
                                        </p:tav>
                                        <p:tav tm="100000">
                                          <p:val>
                                            <p:strVal val="#ppt_x"/>
                                          </p:val>
                                        </p:tav>
                                      </p:tavLst>
                                    </p:anim>
                                    <p:anim calcmode="lin" valueType="num">
                                      <p:cBhvr additive="base">
                                        <p:cTn id="80" dur="500" fill="hold"/>
                                        <p:tgtEl>
                                          <p:spTgt spid="277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4" grpId="0" autoUpdateAnimBg="0"/>
      <p:bldP spid="27665" grpId="0" autoUpdateAnimBg="0"/>
      <p:bldP spid="27697" grpId="0" autoUpdateAnimBg="0"/>
      <p:bldP spid="27698" grpId="0" autoUpdateAnimBg="0"/>
      <p:bldP spid="27699" grpId="0" autoUpdateAnimBg="0"/>
      <p:bldP spid="27700" grpId="0" autoUpdateAnimBg="0"/>
      <p:bldP spid="27722" grpId="0" autoUpdateAnimBg="0"/>
      <p:bldP spid="27723" grpId="0" autoUpdateAnimBg="0"/>
      <p:bldP spid="27724" grpId="0" autoUpdateAnimBg="0"/>
      <p:bldP spid="27725"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E2C5061-21F3-4CAC-ABD6-B7D27CA87120}"/>
              </a:ext>
            </a:extLst>
          </p:cNvPr>
          <p:cNvSpPr>
            <a:spLocks noGrp="1" noChangeArrowheads="1"/>
          </p:cNvSpPr>
          <p:nvPr>
            <p:ph type="title"/>
          </p:nvPr>
        </p:nvSpPr>
        <p:spPr>
          <a:xfrm>
            <a:off x="838199" y="65315"/>
            <a:ext cx="10515600" cy="784406"/>
          </a:xfrm>
        </p:spPr>
        <p:txBody>
          <a:bodyPr/>
          <a:lstStyle/>
          <a:p>
            <a:r>
              <a:rPr lang="en-US" altLang="en-US" dirty="0">
                <a:ea typeface="ＭＳ Ｐゴシック" panose="020B0600070205080204" pitchFamily="34" charset="-128"/>
              </a:rPr>
              <a:t>Kruskal's Algorithm (Revisited)</a:t>
            </a:r>
          </a:p>
        </p:txBody>
      </p:sp>
      <p:sp>
        <p:nvSpPr>
          <p:cNvPr id="21507" name="Rectangle 3">
            <a:extLst>
              <a:ext uri="{FF2B5EF4-FFF2-40B4-BE49-F238E27FC236}">
                <a16:creationId xmlns:a16="http://schemas.microsoft.com/office/drawing/2014/main" id="{8846FB9F-917E-4E5B-9CE9-4CF9ACEB8F60}"/>
              </a:ext>
            </a:extLst>
          </p:cNvPr>
          <p:cNvSpPr>
            <a:spLocks noGrp="1" noChangeArrowheads="1"/>
          </p:cNvSpPr>
          <p:nvPr>
            <p:ph type="body" idx="1"/>
          </p:nvPr>
        </p:nvSpPr>
        <p:spPr>
          <a:xfrm>
            <a:off x="838199" y="1489801"/>
            <a:ext cx="10761617" cy="4180113"/>
          </a:xfrm>
        </p:spPr>
        <p:txBody>
          <a:bodyPr>
            <a:normAutofit/>
          </a:bodyPr>
          <a:lstStyle/>
          <a:p>
            <a:pPr marL="0" indent="0">
              <a:spcBef>
                <a:spcPts val="200"/>
              </a:spcBef>
              <a:buNone/>
            </a:pPr>
            <a:r>
              <a:rPr lang="en-US" sz="1800" dirty="0" err="1">
                <a:latin typeface="Courier New" panose="02070309020205020404" pitchFamily="49" charset="0"/>
                <a:cs typeface="Courier New" panose="02070309020205020404" pitchFamily="49" charset="0"/>
              </a:rPr>
              <a:t>KruskalMST</a:t>
            </a:r>
            <a:r>
              <a:rPr lang="en-US" sz="1800" dirty="0">
                <a:latin typeface="Courier New" panose="02070309020205020404" pitchFamily="49" charset="0"/>
                <a:cs typeface="Courier New" panose="02070309020205020404" pitchFamily="49" charset="0"/>
              </a:rPr>
              <a:t>(Graph G) </a:t>
            </a:r>
          </a:p>
          <a:p>
            <a:pPr marL="0" indent="0">
              <a:spcBef>
                <a:spcPts val="200"/>
              </a:spcBef>
              <a:buNone/>
            </a:pPr>
            <a:r>
              <a:rPr lang="en-US" sz="1800" dirty="0">
                <a:latin typeface="Courier New" panose="02070309020205020404" pitchFamily="49" charset="0"/>
                <a:cs typeface="Courier New" panose="02070309020205020404" pitchFamily="49" charset="0"/>
              </a:rPr>
              <a:t>   initialize each vertex to be a disjoint set		</a:t>
            </a:r>
          </a:p>
          <a:p>
            <a:pPr marL="0" indent="0">
              <a:spcBef>
                <a:spcPts val="200"/>
              </a:spcBef>
              <a:buNone/>
            </a:pPr>
            <a:r>
              <a:rPr lang="en-US" sz="1800" dirty="0">
                <a:latin typeface="Courier New" panose="02070309020205020404" pitchFamily="49" charset="0"/>
                <a:cs typeface="Courier New" panose="02070309020205020404" pitchFamily="49" charset="0"/>
              </a:rPr>
              <a:t>	sort the edges by weight							    		foreach(edge (u, v) in sorted order){			    				if(find(u) != find(v)){	</a:t>
            </a:r>
            <a:r>
              <a:rPr lang="en-US" sz="1800" dirty="0">
                <a:solidFill>
                  <a:srgbClr val="00B050"/>
                </a:solidFill>
                <a:latin typeface="Courier New" panose="02070309020205020404" pitchFamily="49" charset="0"/>
                <a:cs typeface="Courier New" panose="02070309020205020404" pitchFamily="49" charset="0"/>
              </a:rPr>
              <a:t> //Find  </a:t>
            </a:r>
            <a:r>
              <a:rPr lang="en-US" sz="1800" dirty="0">
                <a:latin typeface="Courier New" panose="02070309020205020404" pitchFamily="49" charset="0"/>
                <a:cs typeface="Courier New" panose="02070309020205020404" pitchFamily="49" charset="0"/>
              </a:rPr>
              <a:t>			</a:t>
            </a:r>
            <a:endParaRPr lang="en-US" sz="1800" b="1" dirty="0">
              <a:solidFill>
                <a:srgbClr val="FF0000"/>
              </a:solidFill>
              <a:latin typeface="Courier New" panose="02070309020205020404" pitchFamily="49" charset="0"/>
              <a:cs typeface="Courier New" panose="02070309020205020404" pitchFamily="49" charset="0"/>
            </a:endParaRPr>
          </a:p>
          <a:p>
            <a:pPr marL="0" indent="0">
              <a:spcBef>
                <a:spcPts val="200"/>
              </a:spcBef>
              <a:buNone/>
            </a:pPr>
            <a:r>
              <a:rPr lang="en-US" sz="1800" dirty="0">
                <a:latin typeface="Courier New" panose="02070309020205020404" pitchFamily="49" charset="0"/>
                <a:cs typeface="Courier New" panose="02070309020205020404" pitchFamily="49" charset="0"/>
              </a:rPr>
              <a:t>			add (</a:t>
            </a:r>
            <a:r>
              <a:rPr lang="en-US" sz="1800" dirty="0" err="1">
                <a:latin typeface="Courier New" panose="02070309020205020404" pitchFamily="49" charset="0"/>
                <a:cs typeface="Courier New" panose="02070309020205020404" pitchFamily="49" charset="0"/>
              </a:rPr>
              <a:t>u,v</a:t>
            </a:r>
            <a:r>
              <a:rPr lang="en-US" sz="1800" dirty="0">
                <a:latin typeface="Courier New" panose="02070309020205020404" pitchFamily="49" charset="0"/>
                <a:cs typeface="Courier New" panose="02070309020205020404" pitchFamily="49" charset="0"/>
              </a:rPr>
              <a:t>) to the MST						</a:t>
            </a:r>
          </a:p>
          <a:p>
            <a:pPr marL="0" indent="0">
              <a:spcBef>
                <a:spcPts val="200"/>
              </a:spcBef>
              <a:buNone/>
            </a:pPr>
            <a:r>
              <a:rPr lang="en-US" sz="1800" dirty="0">
                <a:latin typeface="Courier New" panose="02070309020205020404" pitchFamily="49" charset="0"/>
                <a:cs typeface="Courier New" panose="02070309020205020404" pitchFamily="49" charset="0"/>
              </a:rPr>
              <a:t>			union(</a:t>
            </a:r>
            <a:r>
              <a:rPr lang="en-US" sz="1800" dirty="0" err="1">
                <a:latin typeface="Courier New" panose="02070309020205020404" pitchFamily="49" charset="0"/>
                <a:cs typeface="Courier New" panose="02070309020205020404" pitchFamily="49" charset="0"/>
              </a:rPr>
              <a:t>u,v</a:t>
            </a:r>
            <a:r>
              <a:rPr lang="en-US" sz="1800" dirty="0">
                <a:latin typeface="Courier New" panose="02070309020205020404" pitchFamily="49" charset="0"/>
                <a:cs typeface="Courier New" panose="02070309020205020404" pitchFamily="49" charset="0"/>
              </a:rPr>
              <a:t>) 		</a:t>
            </a:r>
            <a:r>
              <a:rPr lang="en-US" sz="1800" dirty="0">
                <a:solidFill>
                  <a:srgbClr val="00B050"/>
                </a:solidFill>
                <a:latin typeface="Courier New" panose="02070309020205020404" pitchFamily="49" charset="0"/>
                <a:cs typeface="Courier New" panose="02070309020205020404" pitchFamily="49" charset="0"/>
              </a:rPr>
              <a:t>//Union  </a:t>
            </a:r>
            <a:r>
              <a:rPr lang="en-US" sz="1800" dirty="0">
                <a:latin typeface="Courier New" panose="02070309020205020404" pitchFamily="49" charset="0"/>
                <a:cs typeface="Courier New" panose="02070309020205020404" pitchFamily="49" charset="0"/>
              </a:rPr>
              <a:t>	</a:t>
            </a:r>
          </a:p>
          <a:p>
            <a:pPr marL="0" indent="0">
              <a:spcBef>
                <a:spcPts val="200"/>
              </a:spcBef>
              <a:buNone/>
            </a:pPr>
            <a:r>
              <a:rPr lang="en-US" sz="1800" dirty="0">
                <a:latin typeface="Courier New" panose="02070309020205020404" pitchFamily="49" charset="0"/>
                <a:cs typeface="Courier New" panose="02070309020205020404" pitchFamily="49" charset="0"/>
              </a:rPr>
              <a:t>		}</a:t>
            </a:r>
          </a:p>
          <a:p>
            <a:pPr marL="0" indent="0">
              <a:spcBef>
                <a:spcPts val="200"/>
              </a:spcBef>
              <a:buNone/>
            </a:pPr>
            <a:r>
              <a:rPr lang="en-US" sz="1800" dirty="0">
                <a:latin typeface="Courier New" panose="02070309020205020404" pitchFamily="49" charset="0"/>
                <a:cs typeface="Courier New" panose="02070309020205020404" pitchFamily="49" charset="0"/>
              </a:rPr>
              <a:t>	}</a:t>
            </a:r>
            <a:endParaRPr lang="en-US" sz="1800" dirty="0"/>
          </a:p>
          <a:p>
            <a:pPr>
              <a:lnSpc>
                <a:spcPct val="70000"/>
              </a:lnSpc>
              <a:buFont typeface="Wingdings" panose="05000000000000000000" pitchFamily="2" charset="2"/>
              <a:buNone/>
            </a:pPr>
            <a:endParaRPr lang="en-US" altLang="en-US" sz="1600" i="1" dirty="0">
              <a:ea typeface="ＭＳ Ｐゴシック" panose="020B0600070205080204" pitchFamily="34" charset="-128"/>
            </a:endParaRPr>
          </a:p>
          <a:p>
            <a:pPr>
              <a:lnSpc>
                <a:spcPct val="70000"/>
              </a:lnSpc>
            </a:pPr>
            <a:r>
              <a:rPr lang="en-US" altLang="en-US" sz="2000" dirty="0">
                <a:ea typeface="ＭＳ Ｐゴシック" panose="020B0600070205080204" pitchFamily="34" charset="-128"/>
              </a:rPr>
              <a:t>What does the disjoint set initialize to?</a:t>
            </a:r>
          </a:p>
          <a:p>
            <a:pPr>
              <a:lnSpc>
                <a:spcPct val="70000"/>
              </a:lnSpc>
            </a:pPr>
            <a:r>
              <a:rPr lang="en-US" altLang="en-US" sz="2000" dirty="0">
                <a:ea typeface="ＭＳ Ｐゴシック" panose="020B0600070205080204" pitchFamily="34" charset="-128"/>
              </a:rPr>
              <a:t>How many times do we do a union?</a:t>
            </a:r>
          </a:p>
          <a:p>
            <a:pPr>
              <a:lnSpc>
                <a:spcPct val="70000"/>
              </a:lnSpc>
            </a:pPr>
            <a:r>
              <a:rPr lang="en-US" altLang="en-US" sz="2000" dirty="0">
                <a:ea typeface="ＭＳ Ｐゴシック" panose="020B0600070205080204" pitchFamily="34" charset="-128"/>
              </a:rPr>
              <a:t>How many time do we do a find?</a:t>
            </a:r>
          </a:p>
          <a:p>
            <a:pPr>
              <a:lnSpc>
                <a:spcPct val="70000"/>
              </a:lnSpc>
            </a:pPr>
            <a:r>
              <a:rPr lang="en-US" altLang="en-US" sz="2000" dirty="0">
                <a:ea typeface="ＭＳ Ｐゴシック" panose="020B0600070205080204" pitchFamily="34" charset="-128"/>
              </a:rPr>
              <a:t>What is the total running time if we have </a:t>
            </a:r>
            <a:r>
              <a:rPr lang="en-US" altLang="en-US" sz="2000" i="1" dirty="0">
                <a:ea typeface="ＭＳ Ｐゴシック" panose="020B0600070205080204" pitchFamily="34" charset="-128"/>
              </a:rPr>
              <a:t>n</a:t>
            </a:r>
            <a:r>
              <a:rPr lang="en-US" altLang="en-US" sz="2000" dirty="0">
                <a:ea typeface="ＭＳ Ｐゴシック" panose="020B0600070205080204" pitchFamily="34" charset="-128"/>
              </a:rPr>
              <a:t> nodes and </a:t>
            </a:r>
            <a:r>
              <a:rPr lang="en-US" altLang="en-US" sz="2000" i="1" dirty="0">
                <a:ea typeface="ＭＳ Ｐゴシック" panose="020B0600070205080204" pitchFamily="34" charset="-128"/>
              </a:rPr>
              <a:t>m</a:t>
            </a:r>
            <a:r>
              <a:rPr lang="en-US" altLang="en-US" sz="2000" dirty="0">
                <a:ea typeface="ＭＳ Ｐゴシック" panose="020B0600070205080204" pitchFamily="34" charset="-128"/>
              </a:rPr>
              <a:t> edges?</a:t>
            </a:r>
          </a:p>
        </p:txBody>
      </p:sp>
    </p:spTree>
    <p:extLst>
      <p:ext uri="{BB962C8B-B14F-4D97-AF65-F5344CB8AC3E}">
        <p14:creationId xmlns:p14="http://schemas.microsoft.com/office/powerpoint/2010/main" val="237674697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807183"/>
          </a:xfrm>
        </p:spPr>
        <p:txBody>
          <a:bodyPr/>
          <a:lstStyle/>
          <a:p>
            <a:r>
              <a:rPr lang="en-US" dirty="0"/>
              <a:t>Kruskal’s Algorithm Complexity</a:t>
            </a:r>
          </a:p>
        </p:txBody>
      </p:sp>
      <p:sp>
        <p:nvSpPr>
          <p:cNvPr id="7" name="TextBox 6"/>
          <p:cNvSpPr txBox="1"/>
          <p:nvPr/>
        </p:nvSpPr>
        <p:spPr>
          <a:xfrm>
            <a:off x="838199" y="2432689"/>
            <a:ext cx="10015847"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disjoint set		</a:t>
            </a:r>
            <a:r>
              <a:rPr lang="en-US" b="1" dirty="0">
                <a:solidFill>
                  <a:srgbClr val="FF0000"/>
                </a:solidFill>
                <a:latin typeface="Courier New" panose="02070309020205020404" pitchFamily="49" charset="0"/>
                <a:cs typeface="Courier New" panose="02070309020205020404" pitchFamily="49" charset="0"/>
              </a:rPr>
              <a:t>O(1)</a:t>
            </a:r>
          </a:p>
          <a:p>
            <a:pPr>
              <a:spcBef>
                <a:spcPts val="200"/>
              </a:spcBef>
            </a:pPr>
            <a:r>
              <a:rPr lang="en-US" dirty="0">
                <a:latin typeface="Courier New" panose="02070309020205020404" pitchFamily="49" charset="0"/>
                <a:cs typeface="Courier New" panose="02070309020205020404" pitchFamily="49" charset="0"/>
              </a:rPr>
              <a:t>	sort the edges by weight							</a:t>
            </a:r>
            <a:r>
              <a:rPr lang="en-US" b="1" dirty="0">
                <a:solidFill>
                  <a:srgbClr val="FF0000"/>
                </a:solidFill>
                <a:latin typeface="Courier New" panose="02070309020205020404" pitchFamily="49" charset="0"/>
                <a:cs typeface="Courier New" panose="02070309020205020404" pitchFamily="49" charset="0"/>
              </a:rPr>
              <a:t>O(E log V)</a:t>
            </a:r>
          </a:p>
          <a:p>
            <a:pPr>
              <a:spcBef>
                <a:spcPts val="200"/>
              </a:spcBef>
            </a:pPr>
            <a:r>
              <a:rPr lang="en-US" dirty="0">
                <a:latin typeface="Courier New" panose="02070309020205020404" pitchFamily="49" charset="0"/>
                <a:cs typeface="Courier New" panose="02070309020205020404" pitchFamily="49" charset="0"/>
              </a:rPr>
              <a:t>	foreach(edge (u, v) in sorted order){			</a:t>
            </a:r>
            <a:r>
              <a:rPr lang="en-US" b="1" dirty="0">
                <a:solidFill>
                  <a:srgbClr val="FF0000"/>
                </a:solidFill>
                <a:latin typeface="Courier New" panose="02070309020205020404" pitchFamily="49" charset="0"/>
                <a:cs typeface="Courier New" panose="02070309020205020404" pitchFamily="49" charset="0"/>
              </a:rPr>
              <a:t>O(E)</a:t>
            </a:r>
          </a:p>
          <a:p>
            <a:pPr>
              <a:spcBef>
                <a:spcPts val="200"/>
              </a:spcBef>
            </a:pPr>
            <a:r>
              <a:rPr lang="en-US" dirty="0">
                <a:latin typeface="Courier New" panose="02070309020205020404" pitchFamily="49" charset="0"/>
                <a:cs typeface="Courier New" panose="02070309020205020404" pitchFamily="49" charset="0"/>
              </a:rPr>
              <a:t>		if(find(u) != find(v)){	</a:t>
            </a:r>
            <a:r>
              <a:rPr lang="en-US" dirty="0">
                <a:solidFill>
                  <a:srgbClr val="00B050"/>
                </a:solidFill>
                <a:latin typeface="Courier New" panose="02070309020205020404" pitchFamily="49" charset="0"/>
                <a:cs typeface="Courier New" panose="02070309020205020404" pitchFamily="49" charset="0"/>
              </a:rPr>
              <a:t> //Find  </a:t>
            </a:r>
            <a:r>
              <a:rPr lang="en-US"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O(log V)</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							</a:t>
            </a:r>
            <a:r>
              <a:rPr lang="en-US" b="1" dirty="0">
                <a:solidFill>
                  <a:srgbClr val="FF0000"/>
                </a:solidFill>
                <a:latin typeface="Courier New" panose="02070309020205020404" pitchFamily="49" charset="0"/>
                <a:cs typeface="Courier New" panose="02070309020205020404" pitchFamily="49" charset="0"/>
              </a:rPr>
              <a:t>O(1)</a:t>
            </a:r>
          </a:p>
          <a:p>
            <a:pPr>
              <a:spcBef>
                <a:spcPts val="200"/>
              </a:spcBef>
            </a:pPr>
            <a:r>
              <a:rPr lang="en-US" dirty="0">
                <a:latin typeface="Courier New" panose="02070309020205020404" pitchFamily="49" charset="0"/>
                <a:cs typeface="Courier New" panose="02070309020205020404" pitchFamily="49" charset="0"/>
              </a:rPr>
              <a:t>			union(</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a:t>
            </a:r>
            <a:r>
              <a:rPr lang="en-US" dirty="0">
                <a:solidFill>
                  <a:srgbClr val="00B050"/>
                </a:solidFill>
                <a:latin typeface="Courier New" panose="02070309020205020404" pitchFamily="49" charset="0"/>
                <a:cs typeface="Courier New" panose="02070309020205020404" pitchFamily="49" charset="0"/>
              </a:rPr>
              <a:t>//Union  </a:t>
            </a:r>
            <a:r>
              <a:rPr lang="en-US"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O(log V)</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
        <p:nvSpPr>
          <p:cNvPr id="3" name="TextBox 2">
            <a:extLst>
              <a:ext uri="{FF2B5EF4-FFF2-40B4-BE49-F238E27FC236}">
                <a16:creationId xmlns:a16="http://schemas.microsoft.com/office/drawing/2014/main" id="{D057D5BE-08F6-174C-89AC-70C37C3C14E6}"/>
              </a:ext>
            </a:extLst>
          </p:cNvPr>
          <p:cNvSpPr txBox="1"/>
          <p:nvPr/>
        </p:nvSpPr>
        <p:spPr>
          <a:xfrm>
            <a:off x="985652" y="5688281"/>
            <a:ext cx="7350154" cy="461665"/>
          </a:xfrm>
          <a:prstGeom prst="rect">
            <a:avLst/>
          </a:prstGeom>
          <a:noFill/>
        </p:spPr>
        <p:txBody>
          <a:bodyPr wrap="none" rtlCol="0">
            <a:spAutoFit/>
          </a:bodyPr>
          <a:lstStyle/>
          <a:p>
            <a:r>
              <a:rPr lang="en-US" sz="2400" dirty="0">
                <a:solidFill>
                  <a:srgbClr val="FF0000"/>
                </a:solidFill>
              </a:rPr>
              <a:t>Total time complexity: </a:t>
            </a:r>
            <a:r>
              <a:rPr lang="en-US" sz="2400" dirty="0"/>
              <a:t>O(E log V) + O(E log V) = O(E log V) </a:t>
            </a:r>
          </a:p>
        </p:txBody>
      </p:sp>
    </p:spTree>
    <p:extLst>
      <p:ext uri="{BB962C8B-B14F-4D97-AF65-F5344CB8AC3E}">
        <p14:creationId xmlns:p14="http://schemas.microsoft.com/office/powerpoint/2010/main" val="110226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7FC6884-5DED-E94E-B280-3E4E3B84C508}"/>
              </a:ext>
            </a:extLst>
          </p:cNvPr>
          <p:cNvSpPr>
            <a:spLocks noGrp="1" noChangeArrowheads="1"/>
          </p:cNvSpPr>
          <p:nvPr>
            <p:ph type="title"/>
          </p:nvPr>
        </p:nvSpPr>
        <p:spPr>
          <a:xfrm>
            <a:off x="838200" y="49805"/>
            <a:ext cx="10515600" cy="869951"/>
          </a:xfrm>
        </p:spPr>
        <p:txBody>
          <a:bodyPr/>
          <a:lstStyle/>
          <a:p>
            <a:r>
              <a:rPr lang="en-US" altLang="en-US" dirty="0"/>
              <a:t>Minimum-cost spanning trees</a:t>
            </a:r>
          </a:p>
        </p:txBody>
      </p:sp>
      <p:sp>
        <p:nvSpPr>
          <p:cNvPr id="11267" name="Rectangle 3">
            <a:extLst>
              <a:ext uri="{FF2B5EF4-FFF2-40B4-BE49-F238E27FC236}">
                <a16:creationId xmlns:a16="http://schemas.microsoft.com/office/drawing/2014/main" id="{8AF7C8F7-9A69-784D-BD94-648A0A30E1AD}"/>
              </a:ext>
            </a:extLst>
          </p:cNvPr>
          <p:cNvSpPr>
            <a:spLocks noGrp="1" noChangeArrowheads="1"/>
          </p:cNvSpPr>
          <p:nvPr>
            <p:ph type="body" idx="1"/>
          </p:nvPr>
        </p:nvSpPr>
        <p:spPr>
          <a:xfrm>
            <a:off x="1291046" y="1240384"/>
            <a:ext cx="8574088" cy="2497137"/>
          </a:xfrm>
        </p:spPr>
        <p:txBody>
          <a:bodyPr/>
          <a:lstStyle/>
          <a:p>
            <a:r>
              <a:rPr lang="en-US" altLang="en-US" sz="2400"/>
              <a:t>Suppose you have a connected undirected graph with a </a:t>
            </a:r>
            <a:r>
              <a:rPr lang="en-US" altLang="en-US" sz="2400">
                <a:solidFill>
                  <a:schemeClr val="tx2"/>
                </a:solidFill>
              </a:rPr>
              <a:t>weight</a:t>
            </a:r>
            <a:r>
              <a:rPr lang="en-US" altLang="en-US" sz="2400"/>
              <a:t> (or </a:t>
            </a:r>
            <a:r>
              <a:rPr lang="en-US" altLang="en-US" sz="2400">
                <a:solidFill>
                  <a:schemeClr val="tx2"/>
                </a:solidFill>
              </a:rPr>
              <a:t>cost</a:t>
            </a:r>
            <a:r>
              <a:rPr lang="en-US" altLang="en-US" sz="2400"/>
              <a:t>) associated with each edge</a:t>
            </a:r>
          </a:p>
          <a:p>
            <a:r>
              <a:rPr lang="en-US" altLang="en-US" sz="2400"/>
              <a:t>The cost of a spanning tree would be the sum of the costs of its edges</a:t>
            </a:r>
          </a:p>
          <a:p>
            <a:r>
              <a:rPr lang="en-US" altLang="en-US" sz="2400"/>
              <a:t>A </a:t>
            </a:r>
            <a:r>
              <a:rPr lang="en-US" altLang="en-US" sz="2400">
                <a:solidFill>
                  <a:schemeClr val="tx2"/>
                </a:solidFill>
              </a:rPr>
              <a:t>minimum-cost spanning tree</a:t>
            </a:r>
            <a:r>
              <a:rPr lang="en-US" altLang="en-US" sz="2400"/>
              <a:t> is a spanning tree that has the lowest cost</a:t>
            </a:r>
            <a:endParaRPr lang="en-US" altLang="en-US"/>
          </a:p>
        </p:txBody>
      </p:sp>
      <p:grpSp>
        <p:nvGrpSpPr>
          <p:cNvPr id="11338" name="Group 74">
            <a:extLst>
              <a:ext uri="{FF2B5EF4-FFF2-40B4-BE49-F238E27FC236}">
                <a16:creationId xmlns:a16="http://schemas.microsoft.com/office/drawing/2014/main" id="{342C2C4C-398A-AC4B-B5E4-D164B804B26B}"/>
              </a:ext>
            </a:extLst>
          </p:cNvPr>
          <p:cNvGrpSpPr>
            <a:grpSpLocks/>
          </p:cNvGrpSpPr>
          <p:nvPr/>
        </p:nvGrpSpPr>
        <p:grpSpPr bwMode="auto">
          <a:xfrm>
            <a:off x="1519646" y="3829595"/>
            <a:ext cx="3429000" cy="2362200"/>
            <a:chOff x="384" y="2544"/>
            <a:chExt cx="2160" cy="1488"/>
          </a:xfrm>
        </p:grpSpPr>
        <p:sp>
          <p:nvSpPr>
            <p:cNvPr id="11268" name="Oval 4">
              <a:extLst>
                <a:ext uri="{FF2B5EF4-FFF2-40B4-BE49-F238E27FC236}">
                  <a16:creationId xmlns:a16="http://schemas.microsoft.com/office/drawing/2014/main" id="{42D14C5C-F04C-D14E-987F-30FFEBD4D4EA}"/>
                </a:ext>
              </a:extLst>
            </p:cNvPr>
            <p:cNvSpPr>
              <a:spLocks noChangeArrowheads="1"/>
            </p:cNvSpPr>
            <p:nvPr/>
          </p:nvSpPr>
          <p:spPr bwMode="auto">
            <a:xfrm>
              <a:off x="816" y="2640"/>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A</a:t>
              </a:r>
              <a:endParaRPr lang="en-US" altLang="en-US">
                <a:latin typeface="Times New Roman" panose="02020603050405020304" pitchFamily="18" charset="0"/>
              </a:endParaRPr>
            </a:p>
          </p:txBody>
        </p:sp>
        <p:sp>
          <p:nvSpPr>
            <p:cNvPr id="11269" name="Oval 5">
              <a:extLst>
                <a:ext uri="{FF2B5EF4-FFF2-40B4-BE49-F238E27FC236}">
                  <a16:creationId xmlns:a16="http://schemas.microsoft.com/office/drawing/2014/main" id="{275C02C4-ACC8-F549-932D-C9E427BE55B8}"/>
                </a:ext>
              </a:extLst>
            </p:cNvPr>
            <p:cNvSpPr>
              <a:spLocks noChangeArrowheads="1"/>
            </p:cNvSpPr>
            <p:nvPr/>
          </p:nvSpPr>
          <p:spPr bwMode="auto">
            <a:xfrm>
              <a:off x="1776" y="2640"/>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B</a:t>
              </a:r>
              <a:endParaRPr lang="en-US" altLang="en-US">
                <a:latin typeface="Times New Roman" panose="02020603050405020304" pitchFamily="18" charset="0"/>
              </a:endParaRPr>
            </a:p>
          </p:txBody>
        </p:sp>
        <p:sp>
          <p:nvSpPr>
            <p:cNvPr id="11270" name="Oval 6">
              <a:extLst>
                <a:ext uri="{FF2B5EF4-FFF2-40B4-BE49-F238E27FC236}">
                  <a16:creationId xmlns:a16="http://schemas.microsoft.com/office/drawing/2014/main" id="{E39EEC76-FE12-164D-8736-7E1923E68917}"/>
                </a:ext>
              </a:extLst>
            </p:cNvPr>
            <p:cNvSpPr>
              <a:spLocks noChangeArrowheads="1"/>
            </p:cNvSpPr>
            <p:nvPr/>
          </p:nvSpPr>
          <p:spPr bwMode="auto">
            <a:xfrm>
              <a:off x="816" y="3504"/>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E</a:t>
              </a:r>
              <a:endParaRPr lang="en-US" altLang="en-US">
                <a:latin typeface="Times New Roman" panose="02020603050405020304" pitchFamily="18" charset="0"/>
              </a:endParaRPr>
            </a:p>
          </p:txBody>
        </p:sp>
        <p:sp>
          <p:nvSpPr>
            <p:cNvPr id="11271" name="Oval 7">
              <a:extLst>
                <a:ext uri="{FF2B5EF4-FFF2-40B4-BE49-F238E27FC236}">
                  <a16:creationId xmlns:a16="http://schemas.microsoft.com/office/drawing/2014/main" id="{C59A1EAF-991B-D54C-A24E-3A069C7096D9}"/>
                </a:ext>
              </a:extLst>
            </p:cNvPr>
            <p:cNvSpPr>
              <a:spLocks noChangeArrowheads="1"/>
            </p:cNvSpPr>
            <p:nvPr/>
          </p:nvSpPr>
          <p:spPr bwMode="auto">
            <a:xfrm>
              <a:off x="1776" y="3504"/>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D</a:t>
              </a:r>
              <a:endParaRPr lang="en-US" altLang="en-US">
                <a:latin typeface="Times New Roman" panose="02020603050405020304" pitchFamily="18" charset="0"/>
              </a:endParaRPr>
            </a:p>
          </p:txBody>
        </p:sp>
        <p:sp>
          <p:nvSpPr>
            <p:cNvPr id="11272" name="Oval 8">
              <a:extLst>
                <a:ext uri="{FF2B5EF4-FFF2-40B4-BE49-F238E27FC236}">
                  <a16:creationId xmlns:a16="http://schemas.microsoft.com/office/drawing/2014/main" id="{CB01F5BB-C84C-2243-AABF-6863DEF8D6B2}"/>
                </a:ext>
              </a:extLst>
            </p:cNvPr>
            <p:cNvSpPr>
              <a:spLocks noChangeArrowheads="1"/>
            </p:cNvSpPr>
            <p:nvPr/>
          </p:nvSpPr>
          <p:spPr bwMode="auto">
            <a:xfrm>
              <a:off x="1296" y="3072"/>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F</a:t>
              </a:r>
              <a:endParaRPr lang="en-US" altLang="en-US">
                <a:latin typeface="Times New Roman" panose="02020603050405020304" pitchFamily="18" charset="0"/>
              </a:endParaRPr>
            </a:p>
          </p:txBody>
        </p:sp>
        <p:sp>
          <p:nvSpPr>
            <p:cNvPr id="11273" name="Oval 9">
              <a:extLst>
                <a:ext uri="{FF2B5EF4-FFF2-40B4-BE49-F238E27FC236}">
                  <a16:creationId xmlns:a16="http://schemas.microsoft.com/office/drawing/2014/main" id="{061E657F-A629-5B40-B75D-4261487FD104}"/>
                </a:ext>
              </a:extLst>
            </p:cNvPr>
            <p:cNvSpPr>
              <a:spLocks noChangeArrowheads="1"/>
            </p:cNvSpPr>
            <p:nvPr/>
          </p:nvSpPr>
          <p:spPr bwMode="auto">
            <a:xfrm>
              <a:off x="2208" y="3072"/>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C</a:t>
              </a:r>
              <a:endParaRPr lang="en-US" altLang="en-US">
                <a:latin typeface="Times New Roman" panose="02020603050405020304" pitchFamily="18" charset="0"/>
              </a:endParaRPr>
            </a:p>
          </p:txBody>
        </p:sp>
        <p:sp>
          <p:nvSpPr>
            <p:cNvPr id="11287" name="Text Box 23">
              <a:extLst>
                <a:ext uri="{FF2B5EF4-FFF2-40B4-BE49-F238E27FC236}">
                  <a16:creationId xmlns:a16="http://schemas.microsoft.com/office/drawing/2014/main" id="{576271CC-B8BB-C341-B3F9-556EB593F67C}"/>
                </a:ext>
              </a:extLst>
            </p:cNvPr>
            <p:cNvSpPr txBox="1">
              <a:spLocks noChangeArrowheads="1"/>
            </p:cNvSpPr>
            <p:nvPr/>
          </p:nvSpPr>
          <p:spPr bwMode="auto">
            <a:xfrm>
              <a:off x="1296" y="254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16</a:t>
              </a:r>
              <a:endParaRPr lang="en-US" altLang="en-US" sz="2000">
                <a:latin typeface="Verdana" panose="020B0604030504040204" pitchFamily="34" charset="0"/>
              </a:endParaRPr>
            </a:p>
          </p:txBody>
        </p:sp>
        <p:sp>
          <p:nvSpPr>
            <p:cNvPr id="11290" name="Line 26">
              <a:extLst>
                <a:ext uri="{FF2B5EF4-FFF2-40B4-BE49-F238E27FC236}">
                  <a16:creationId xmlns:a16="http://schemas.microsoft.com/office/drawing/2014/main" id="{3E192C75-76E5-304E-B0C7-935E87C49B21}"/>
                </a:ext>
              </a:extLst>
            </p:cNvPr>
            <p:cNvSpPr>
              <a:spLocks noChangeShapeType="1"/>
            </p:cNvSpPr>
            <p:nvPr/>
          </p:nvSpPr>
          <p:spPr bwMode="auto">
            <a:xfrm>
              <a:off x="912" y="2880"/>
              <a:ext cx="0" cy="624"/>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1" name="Line 27">
              <a:extLst>
                <a:ext uri="{FF2B5EF4-FFF2-40B4-BE49-F238E27FC236}">
                  <a16:creationId xmlns:a16="http://schemas.microsoft.com/office/drawing/2014/main" id="{1CE74E4C-9FD0-A64B-A445-A2F807170C68}"/>
                </a:ext>
              </a:extLst>
            </p:cNvPr>
            <p:cNvSpPr>
              <a:spLocks noChangeShapeType="1"/>
            </p:cNvSpPr>
            <p:nvPr/>
          </p:nvSpPr>
          <p:spPr bwMode="auto">
            <a:xfrm>
              <a:off x="1056" y="2736"/>
              <a:ext cx="72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Line 28">
              <a:extLst>
                <a:ext uri="{FF2B5EF4-FFF2-40B4-BE49-F238E27FC236}">
                  <a16:creationId xmlns:a16="http://schemas.microsoft.com/office/drawing/2014/main" id="{331DAFEC-410E-C34C-9998-9A7D8882B65A}"/>
                </a:ext>
              </a:extLst>
            </p:cNvPr>
            <p:cNvSpPr>
              <a:spLocks noChangeShapeType="1"/>
            </p:cNvSpPr>
            <p:nvPr/>
          </p:nvSpPr>
          <p:spPr bwMode="auto">
            <a:xfrm>
              <a:off x="1920" y="2880"/>
              <a:ext cx="0" cy="624"/>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3" name="Line 29">
              <a:extLst>
                <a:ext uri="{FF2B5EF4-FFF2-40B4-BE49-F238E27FC236}">
                  <a16:creationId xmlns:a16="http://schemas.microsoft.com/office/drawing/2014/main" id="{84B1E230-BD93-8B4A-AE80-B305F929D8AB}"/>
                </a:ext>
              </a:extLst>
            </p:cNvPr>
            <p:cNvSpPr>
              <a:spLocks noChangeShapeType="1"/>
            </p:cNvSpPr>
            <p:nvPr/>
          </p:nvSpPr>
          <p:spPr bwMode="auto">
            <a:xfrm>
              <a:off x="1056" y="3648"/>
              <a:ext cx="72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4" name="Line 30">
              <a:extLst>
                <a:ext uri="{FF2B5EF4-FFF2-40B4-BE49-F238E27FC236}">
                  <a16:creationId xmlns:a16="http://schemas.microsoft.com/office/drawing/2014/main" id="{D530ED34-D7D4-AB47-BCAC-3EFAEC695DDC}"/>
                </a:ext>
              </a:extLst>
            </p:cNvPr>
            <p:cNvSpPr>
              <a:spLocks noChangeShapeType="1"/>
            </p:cNvSpPr>
            <p:nvPr/>
          </p:nvSpPr>
          <p:spPr bwMode="auto">
            <a:xfrm flipV="1">
              <a:off x="1008" y="3264"/>
              <a:ext cx="288"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5" name="Line 31">
              <a:extLst>
                <a:ext uri="{FF2B5EF4-FFF2-40B4-BE49-F238E27FC236}">
                  <a16:creationId xmlns:a16="http://schemas.microsoft.com/office/drawing/2014/main" id="{8DD23AA4-1E10-3C4C-A00A-551438EDF320}"/>
                </a:ext>
              </a:extLst>
            </p:cNvPr>
            <p:cNvSpPr>
              <a:spLocks noChangeShapeType="1"/>
            </p:cNvSpPr>
            <p:nvPr/>
          </p:nvSpPr>
          <p:spPr bwMode="auto">
            <a:xfrm flipH="1" flipV="1">
              <a:off x="1488" y="3264"/>
              <a:ext cx="336"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6" name="Line 32">
              <a:extLst>
                <a:ext uri="{FF2B5EF4-FFF2-40B4-BE49-F238E27FC236}">
                  <a16:creationId xmlns:a16="http://schemas.microsoft.com/office/drawing/2014/main" id="{2D6B61D4-2913-0A4E-91B8-5DCCB5AEC776}"/>
                </a:ext>
              </a:extLst>
            </p:cNvPr>
            <p:cNvSpPr>
              <a:spLocks noChangeShapeType="1"/>
            </p:cNvSpPr>
            <p:nvPr/>
          </p:nvSpPr>
          <p:spPr bwMode="auto">
            <a:xfrm>
              <a:off x="1008" y="2832"/>
              <a:ext cx="336"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Line 33">
              <a:extLst>
                <a:ext uri="{FF2B5EF4-FFF2-40B4-BE49-F238E27FC236}">
                  <a16:creationId xmlns:a16="http://schemas.microsoft.com/office/drawing/2014/main" id="{8AD6C7A3-852D-D244-A3E6-4DC161B787A5}"/>
                </a:ext>
              </a:extLst>
            </p:cNvPr>
            <p:cNvSpPr>
              <a:spLocks noChangeShapeType="1"/>
            </p:cNvSpPr>
            <p:nvPr/>
          </p:nvSpPr>
          <p:spPr bwMode="auto">
            <a:xfrm flipH="1">
              <a:off x="1488" y="2832"/>
              <a:ext cx="288"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8" name="Line 34">
              <a:extLst>
                <a:ext uri="{FF2B5EF4-FFF2-40B4-BE49-F238E27FC236}">
                  <a16:creationId xmlns:a16="http://schemas.microsoft.com/office/drawing/2014/main" id="{4A915B24-623A-2D4E-B675-CE79781F2874}"/>
                </a:ext>
              </a:extLst>
            </p:cNvPr>
            <p:cNvSpPr>
              <a:spLocks noChangeShapeType="1"/>
            </p:cNvSpPr>
            <p:nvPr/>
          </p:nvSpPr>
          <p:spPr bwMode="auto">
            <a:xfrm flipV="1">
              <a:off x="2016" y="3312"/>
              <a:ext cx="288"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9" name="Line 35">
              <a:extLst>
                <a:ext uri="{FF2B5EF4-FFF2-40B4-BE49-F238E27FC236}">
                  <a16:creationId xmlns:a16="http://schemas.microsoft.com/office/drawing/2014/main" id="{C5DB5CEF-C290-0247-BCE2-8B54999466CF}"/>
                </a:ext>
              </a:extLst>
            </p:cNvPr>
            <p:cNvSpPr>
              <a:spLocks noChangeShapeType="1"/>
            </p:cNvSpPr>
            <p:nvPr/>
          </p:nvSpPr>
          <p:spPr bwMode="auto">
            <a:xfrm>
              <a:off x="2016" y="2784"/>
              <a:ext cx="240"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0" name="Text Box 36">
              <a:extLst>
                <a:ext uri="{FF2B5EF4-FFF2-40B4-BE49-F238E27FC236}">
                  <a16:creationId xmlns:a16="http://schemas.microsoft.com/office/drawing/2014/main" id="{C6A29ADE-BDE3-8D4A-9802-94397859A49C}"/>
                </a:ext>
              </a:extLst>
            </p:cNvPr>
            <p:cNvSpPr txBox="1">
              <a:spLocks noChangeArrowheads="1"/>
            </p:cNvSpPr>
            <p:nvPr/>
          </p:nvSpPr>
          <p:spPr bwMode="auto">
            <a:xfrm>
              <a:off x="624" y="303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19</a:t>
              </a:r>
              <a:endParaRPr lang="en-US" altLang="en-US" sz="2000">
                <a:latin typeface="Verdana" panose="020B0604030504040204" pitchFamily="34" charset="0"/>
              </a:endParaRPr>
            </a:p>
          </p:txBody>
        </p:sp>
        <p:sp>
          <p:nvSpPr>
            <p:cNvPr id="11301" name="Text Box 37">
              <a:extLst>
                <a:ext uri="{FF2B5EF4-FFF2-40B4-BE49-F238E27FC236}">
                  <a16:creationId xmlns:a16="http://schemas.microsoft.com/office/drawing/2014/main" id="{D2D51C35-D2C4-1C48-81C5-940460164C9E}"/>
                </a:ext>
              </a:extLst>
            </p:cNvPr>
            <p:cNvSpPr txBox="1">
              <a:spLocks noChangeArrowheads="1"/>
            </p:cNvSpPr>
            <p:nvPr/>
          </p:nvSpPr>
          <p:spPr bwMode="auto">
            <a:xfrm>
              <a:off x="1104" y="2745"/>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21</a:t>
              </a:r>
              <a:endParaRPr lang="en-US" altLang="en-US" sz="2000">
                <a:latin typeface="Verdana" panose="020B0604030504040204" pitchFamily="34" charset="0"/>
              </a:endParaRPr>
            </a:p>
          </p:txBody>
        </p:sp>
        <p:sp>
          <p:nvSpPr>
            <p:cNvPr id="11302" name="Text Box 38">
              <a:extLst>
                <a:ext uri="{FF2B5EF4-FFF2-40B4-BE49-F238E27FC236}">
                  <a16:creationId xmlns:a16="http://schemas.microsoft.com/office/drawing/2014/main" id="{FB44AEE3-9D25-E54D-B847-323252E89F19}"/>
                </a:ext>
              </a:extLst>
            </p:cNvPr>
            <p:cNvSpPr txBox="1">
              <a:spLocks noChangeArrowheads="1"/>
            </p:cNvSpPr>
            <p:nvPr/>
          </p:nvSpPr>
          <p:spPr bwMode="auto">
            <a:xfrm>
              <a:off x="1440" y="2745"/>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11</a:t>
              </a:r>
              <a:endParaRPr lang="en-US" altLang="en-US" sz="2000">
                <a:latin typeface="Verdana" panose="020B0604030504040204" pitchFamily="34" charset="0"/>
              </a:endParaRPr>
            </a:p>
          </p:txBody>
        </p:sp>
        <p:sp>
          <p:nvSpPr>
            <p:cNvPr id="11303" name="Text Box 39">
              <a:extLst>
                <a:ext uri="{FF2B5EF4-FFF2-40B4-BE49-F238E27FC236}">
                  <a16:creationId xmlns:a16="http://schemas.microsoft.com/office/drawing/2014/main" id="{F0639601-6DFA-A141-B24F-D6C6DAE74DF7}"/>
                </a:ext>
              </a:extLst>
            </p:cNvPr>
            <p:cNvSpPr txBox="1">
              <a:spLocks noChangeArrowheads="1"/>
            </p:cNvSpPr>
            <p:nvPr/>
          </p:nvSpPr>
          <p:spPr bwMode="auto">
            <a:xfrm>
              <a:off x="960" y="317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33</a:t>
              </a:r>
              <a:endParaRPr lang="en-US" altLang="en-US" sz="2000">
                <a:latin typeface="Verdana" panose="020B0604030504040204" pitchFamily="34" charset="0"/>
              </a:endParaRPr>
            </a:p>
          </p:txBody>
        </p:sp>
        <p:sp>
          <p:nvSpPr>
            <p:cNvPr id="11304" name="Text Box 40">
              <a:extLst>
                <a:ext uri="{FF2B5EF4-FFF2-40B4-BE49-F238E27FC236}">
                  <a16:creationId xmlns:a16="http://schemas.microsoft.com/office/drawing/2014/main" id="{47427B89-D484-8F47-9658-499065B12B08}"/>
                </a:ext>
              </a:extLst>
            </p:cNvPr>
            <p:cNvSpPr txBox="1">
              <a:spLocks noChangeArrowheads="1"/>
            </p:cNvSpPr>
            <p:nvPr/>
          </p:nvSpPr>
          <p:spPr bwMode="auto">
            <a:xfrm>
              <a:off x="1536" y="3168"/>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14</a:t>
              </a:r>
              <a:endParaRPr lang="en-US" altLang="en-US" sz="2000">
                <a:latin typeface="Verdana" panose="020B0604030504040204" pitchFamily="34" charset="0"/>
              </a:endParaRPr>
            </a:p>
          </p:txBody>
        </p:sp>
        <p:sp>
          <p:nvSpPr>
            <p:cNvPr id="11305" name="Text Box 41">
              <a:extLst>
                <a:ext uri="{FF2B5EF4-FFF2-40B4-BE49-F238E27FC236}">
                  <a16:creationId xmlns:a16="http://schemas.microsoft.com/office/drawing/2014/main" id="{AE7257B4-137C-F848-97B4-4A8358DE6F5B}"/>
                </a:ext>
              </a:extLst>
            </p:cNvPr>
            <p:cNvSpPr txBox="1">
              <a:spLocks noChangeArrowheads="1"/>
            </p:cNvSpPr>
            <p:nvPr/>
          </p:nvSpPr>
          <p:spPr bwMode="auto">
            <a:xfrm>
              <a:off x="1296" y="345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18</a:t>
              </a:r>
              <a:endParaRPr lang="en-US" altLang="en-US" sz="2000">
                <a:latin typeface="Verdana" panose="020B0604030504040204" pitchFamily="34" charset="0"/>
              </a:endParaRPr>
            </a:p>
          </p:txBody>
        </p:sp>
        <p:sp>
          <p:nvSpPr>
            <p:cNvPr id="11306" name="Text Box 42">
              <a:extLst>
                <a:ext uri="{FF2B5EF4-FFF2-40B4-BE49-F238E27FC236}">
                  <a16:creationId xmlns:a16="http://schemas.microsoft.com/office/drawing/2014/main" id="{55E92B0D-FB37-CD47-8C3A-DDA851611028}"/>
                </a:ext>
              </a:extLst>
            </p:cNvPr>
            <p:cNvSpPr txBox="1">
              <a:spLocks noChangeArrowheads="1"/>
            </p:cNvSpPr>
            <p:nvPr/>
          </p:nvSpPr>
          <p:spPr bwMode="auto">
            <a:xfrm>
              <a:off x="2160" y="336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10</a:t>
              </a:r>
              <a:endParaRPr lang="en-US" altLang="en-US" sz="2000">
                <a:latin typeface="Verdana" panose="020B0604030504040204" pitchFamily="34" charset="0"/>
              </a:endParaRPr>
            </a:p>
          </p:txBody>
        </p:sp>
        <p:sp>
          <p:nvSpPr>
            <p:cNvPr id="11307" name="Text Box 43">
              <a:extLst>
                <a:ext uri="{FF2B5EF4-FFF2-40B4-BE49-F238E27FC236}">
                  <a16:creationId xmlns:a16="http://schemas.microsoft.com/office/drawing/2014/main" id="{83D9077F-D522-D543-B33D-E11DD555C53E}"/>
                </a:ext>
              </a:extLst>
            </p:cNvPr>
            <p:cNvSpPr txBox="1">
              <a:spLocks noChangeArrowheads="1"/>
            </p:cNvSpPr>
            <p:nvPr/>
          </p:nvSpPr>
          <p:spPr bwMode="auto">
            <a:xfrm>
              <a:off x="2064" y="273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6</a:t>
              </a:r>
              <a:endParaRPr lang="en-US" altLang="en-US" sz="2000">
                <a:latin typeface="Verdana" panose="020B0604030504040204" pitchFamily="34" charset="0"/>
              </a:endParaRPr>
            </a:p>
          </p:txBody>
        </p:sp>
        <p:sp>
          <p:nvSpPr>
            <p:cNvPr id="11309" name="Text Box 45">
              <a:extLst>
                <a:ext uri="{FF2B5EF4-FFF2-40B4-BE49-F238E27FC236}">
                  <a16:creationId xmlns:a16="http://schemas.microsoft.com/office/drawing/2014/main" id="{AD4B1733-13EF-4448-B3FA-1E4E5C2D454C}"/>
                </a:ext>
              </a:extLst>
            </p:cNvPr>
            <p:cNvSpPr txBox="1">
              <a:spLocks noChangeArrowheads="1"/>
            </p:cNvSpPr>
            <p:nvPr/>
          </p:nvSpPr>
          <p:spPr bwMode="auto">
            <a:xfrm>
              <a:off x="1728" y="2985"/>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5</a:t>
              </a:r>
              <a:endParaRPr lang="en-US" altLang="en-US" sz="2000">
                <a:latin typeface="Verdana" panose="020B0604030504040204" pitchFamily="34" charset="0"/>
              </a:endParaRPr>
            </a:p>
          </p:txBody>
        </p:sp>
        <p:sp>
          <p:nvSpPr>
            <p:cNvPr id="11336" name="Rectangle 72">
              <a:extLst>
                <a:ext uri="{FF2B5EF4-FFF2-40B4-BE49-F238E27FC236}">
                  <a16:creationId xmlns:a16="http://schemas.microsoft.com/office/drawing/2014/main" id="{429B7AA6-9805-9742-B1ED-84B045F9FF5F}"/>
                </a:ext>
              </a:extLst>
            </p:cNvPr>
            <p:cNvSpPr>
              <a:spLocks noChangeArrowheads="1"/>
            </p:cNvSpPr>
            <p:nvPr/>
          </p:nvSpPr>
          <p:spPr bwMode="auto">
            <a:xfrm>
              <a:off x="384" y="3782"/>
              <a:ext cx="21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latin typeface="Times New Roman" panose="02020603050405020304" pitchFamily="18" charset="0"/>
                </a:rPr>
                <a:t>A connected, undirected graph</a:t>
              </a:r>
            </a:p>
          </p:txBody>
        </p:sp>
      </p:grpSp>
      <p:grpSp>
        <p:nvGrpSpPr>
          <p:cNvPr id="11339" name="Group 75">
            <a:extLst>
              <a:ext uri="{FF2B5EF4-FFF2-40B4-BE49-F238E27FC236}">
                <a16:creationId xmlns:a16="http://schemas.microsoft.com/office/drawing/2014/main" id="{4E7F99C6-12A0-DB4A-8128-53DE6FD5778A}"/>
              </a:ext>
            </a:extLst>
          </p:cNvPr>
          <p:cNvGrpSpPr>
            <a:grpSpLocks/>
          </p:cNvGrpSpPr>
          <p:nvPr/>
        </p:nvGrpSpPr>
        <p:grpSpPr bwMode="auto">
          <a:xfrm>
            <a:off x="5351872" y="3829595"/>
            <a:ext cx="3330575" cy="2362200"/>
            <a:chOff x="2798" y="2544"/>
            <a:chExt cx="2098" cy="1488"/>
          </a:xfrm>
        </p:grpSpPr>
        <p:sp>
          <p:nvSpPr>
            <p:cNvPr id="11310" name="Oval 46">
              <a:extLst>
                <a:ext uri="{FF2B5EF4-FFF2-40B4-BE49-F238E27FC236}">
                  <a16:creationId xmlns:a16="http://schemas.microsoft.com/office/drawing/2014/main" id="{4FECDFB2-9893-9143-9906-7DCECD92B408}"/>
                </a:ext>
              </a:extLst>
            </p:cNvPr>
            <p:cNvSpPr>
              <a:spLocks noChangeArrowheads="1"/>
            </p:cNvSpPr>
            <p:nvPr/>
          </p:nvSpPr>
          <p:spPr bwMode="auto">
            <a:xfrm>
              <a:off x="3024" y="2640"/>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A</a:t>
              </a:r>
              <a:endParaRPr lang="en-US" altLang="en-US">
                <a:latin typeface="Times New Roman" panose="02020603050405020304" pitchFamily="18" charset="0"/>
              </a:endParaRPr>
            </a:p>
          </p:txBody>
        </p:sp>
        <p:sp>
          <p:nvSpPr>
            <p:cNvPr id="11311" name="Oval 47">
              <a:extLst>
                <a:ext uri="{FF2B5EF4-FFF2-40B4-BE49-F238E27FC236}">
                  <a16:creationId xmlns:a16="http://schemas.microsoft.com/office/drawing/2014/main" id="{026FD5CD-65B9-B64B-A823-E7F198A719F0}"/>
                </a:ext>
              </a:extLst>
            </p:cNvPr>
            <p:cNvSpPr>
              <a:spLocks noChangeArrowheads="1"/>
            </p:cNvSpPr>
            <p:nvPr/>
          </p:nvSpPr>
          <p:spPr bwMode="auto">
            <a:xfrm>
              <a:off x="3984" y="2640"/>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B</a:t>
              </a:r>
              <a:endParaRPr lang="en-US" altLang="en-US">
                <a:latin typeface="Times New Roman" panose="02020603050405020304" pitchFamily="18" charset="0"/>
              </a:endParaRPr>
            </a:p>
          </p:txBody>
        </p:sp>
        <p:sp>
          <p:nvSpPr>
            <p:cNvPr id="11312" name="Oval 48">
              <a:extLst>
                <a:ext uri="{FF2B5EF4-FFF2-40B4-BE49-F238E27FC236}">
                  <a16:creationId xmlns:a16="http://schemas.microsoft.com/office/drawing/2014/main" id="{92376794-5AE4-FA4D-99D6-2171D3B5A60A}"/>
                </a:ext>
              </a:extLst>
            </p:cNvPr>
            <p:cNvSpPr>
              <a:spLocks noChangeArrowheads="1"/>
            </p:cNvSpPr>
            <p:nvPr/>
          </p:nvSpPr>
          <p:spPr bwMode="auto">
            <a:xfrm>
              <a:off x="3024" y="3504"/>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E</a:t>
              </a:r>
              <a:endParaRPr lang="en-US" altLang="en-US">
                <a:latin typeface="Times New Roman" panose="02020603050405020304" pitchFamily="18" charset="0"/>
              </a:endParaRPr>
            </a:p>
          </p:txBody>
        </p:sp>
        <p:sp>
          <p:nvSpPr>
            <p:cNvPr id="11313" name="Oval 49">
              <a:extLst>
                <a:ext uri="{FF2B5EF4-FFF2-40B4-BE49-F238E27FC236}">
                  <a16:creationId xmlns:a16="http://schemas.microsoft.com/office/drawing/2014/main" id="{AB28FD04-B806-3D4A-A92D-806AED0C277B}"/>
                </a:ext>
              </a:extLst>
            </p:cNvPr>
            <p:cNvSpPr>
              <a:spLocks noChangeArrowheads="1"/>
            </p:cNvSpPr>
            <p:nvPr/>
          </p:nvSpPr>
          <p:spPr bwMode="auto">
            <a:xfrm>
              <a:off x="3984" y="3504"/>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D</a:t>
              </a:r>
              <a:endParaRPr lang="en-US" altLang="en-US">
                <a:latin typeface="Times New Roman" panose="02020603050405020304" pitchFamily="18" charset="0"/>
              </a:endParaRPr>
            </a:p>
          </p:txBody>
        </p:sp>
        <p:sp>
          <p:nvSpPr>
            <p:cNvPr id="11314" name="Oval 50">
              <a:extLst>
                <a:ext uri="{FF2B5EF4-FFF2-40B4-BE49-F238E27FC236}">
                  <a16:creationId xmlns:a16="http://schemas.microsoft.com/office/drawing/2014/main" id="{7DE580F9-5CD3-994F-B237-8C5F1812E89E}"/>
                </a:ext>
              </a:extLst>
            </p:cNvPr>
            <p:cNvSpPr>
              <a:spLocks noChangeArrowheads="1"/>
            </p:cNvSpPr>
            <p:nvPr/>
          </p:nvSpPr>
          <p:spPr bwMode="auto">
            <a:xfrm>
              <a:off x="3504" y="3072"/>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F</a:t>
              </a:r>
              <a:endParaRPr lang="en-US" altLang="en-US">
                <a:latin typeface="Times New Roman" panose="02020603050405020304" pitchFamily="18" charset="0"/>
              </a:endParaRPr>
            </a:p>
          </p:txBody>
        </p:sp>
        <p:sp>
          <p:nvSpPr>
            <p:cNvPr id="11315" name="Oval 51">
              <a:extLst>
                <a:ext uri="{FF2B5EF4-FFF2-40B4-BE49-F238E27FC236}">
                  <a16:creationId xmlns:a16="http://schemas.microsoft.com/office/drawing/2014/main" id="{C83AFBA5-04DA-3248-8D2D-AC4322EAA819}"/>
                </a:ext>
              </a:extLst>
            </p:cNvPr>
            <p:cNvSpPr>
              <a:spLocks noChangeArrowheads="1"/>
            </p:cNvSpPr>
            <p:nvPr/>
          </p:nvSpPr>
          <p:spPr bwMode="auto">
            <a:xfrm>
              <a:off x="4416" y="3072"/>
              <a:ext cx="240" cy="240"/>
            </a:xfrm>
            <a:prstGeom prst="ellipse">
              <a:avLst/>
            </a:pr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latin typeface="Verdana" panose="020B0604030504040204" pitchFamily="34" charset="0"/>
                </a:rPr>
                <a:t>C</a:t>
              </a:r>
              <a:endParaRPr lang="en-US" altLang="en-US">
                <a:latin typeface="Times New Roman" panose="02020603050405020304" pitchFamily="18" charset="0"/>
              </a:endParaRPr>
            </a:p>
          </p:txBody>
        </p:sp>
        <p:sp>
          <p:nvSpPr>
            <p:cNvPr id="11316" name="Text Box 52">
              <a:extLst>
                <a:ext uri="{FF2B5EF4-FFF2-40B4-BE49-F238E27FC236}">
                  <a16:creationId xmlns:a16="http://schemas.microsoft.com/office/drawing/2014/main" id="{204FBE75-C457-1F4E-9B8C-6A877C84C639}"/>
                </a:ext>
              </a:extLst>
            </p:cNvPr>
            <p:cNvSpPr txBox="1">
              <a:spLocks noChangeArrowheads="1"/>
            </p:cNvSpPr>
            <p:nvPr/>
          </p:nvSpPr>
          <p:spPr bwMode="auto">
            <a:xfrm>
              <a:off x="3504" y="254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16</a:t>
              </a:r>
              <a:endParaRPr lang="en-US" altLang="en-US" sz="2000">
                <a:latin typeface="Verdana" panose="020B0604030504040204" pitchFamily="34" charset="0"/>
              </a:endParaRPr>
            </a:p>
          </p:txBody>
        </p:sp>
        <p:sp>
          <p:nvSpPr>
            <p:cNvPr id="11318" name="Line 54">
              <a:extLst>
                <a:ext uri="{FF2B5EF4-FFF2-40B4-BE49-F238E27FC236}">
                  <a16:creationId xmlns:a16="http://schemas.microsoft.com/office/drawing/2014/main" id="{2677F2E5-F79D-A94E-8D3A-D9AE5A480631}"/>
                </a:ext>
              </a:extLst>
            </p:cNvPr>
            <p:cNvSpPr>
              <a:spLocks noChangeShapeType="1"/>
            </p:cNvSpPr>
            <p:nvPr/>
          </p:nvSpPr>
          <p:spPr bwMode="auto">
            <a:xfrm>
              <a:off x="3264" y="2736"/>
              <a:ext cx="72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9" name="Line 55">
              <a:extLst>
                <a:ext uri="{FF2B5EF4-FFF2-40B4-BE49-F238E27FC236}">
                  <a16:creationId xmlns:a16="http://schemas.microsoft.com/office/drawing/2014/main" id="{3CF8C9F3-3D9E-E041-8675-C2E3DA8EE635}"/>
                </a:ext>
              </a:extLst>
            </p:cNvPr>
            <p:cNvSpPr>
              <a:spLocks noChangeShapeType="1"/>
            </p:cNvSpPr>
            <p:nvPr/>
          </p:nvSpPr>
          <p:spPr bwMode="auto">
            <a:xfrm>
              <a:off x="4128" y="2880"/>
              <a:ext cx="0" cy="624"/>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0" name="Line 56">
              <a:extLst>
                <a:ext uri="{FF2B5EF4-FFF2-40B4-BE49-F238E27FC236}">
                  <a16:creationId xmlns:a16="http://schemas.microsoft.com/office/drawing/2014/main" id="{5DAC3479-BB5F-2E4F-8F22-7C633E1D5D8D}"/>
                </a:ext>
              </a:extLst>
            </p:cNvPr>
            <p:cNvSpPr>
              <a:spLocks noChangeShapeType="1"/>
            </p:cNvSpPr>
            <p:nvPr/>
          </p:nvSpPr>
          <p:spPr bwMode="auto">
            <a:xfrm>
              <a:off x="3264" y="3648"/>
              <a:ext cx="72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4" name="Line 60">
              <a:extLst>
                <a:ext uri="{FF2B5EF4-FFF2-40B4-BE49-F238E27FC236}">
                  <a16:creationId xmlns:a16="http://schemas.microsoft.com/office/drawing/2014/main" id="{545E0F76-EE5C-3240-8AE9-75C254D7D906}"/>
                </a:ext>
              </a:extLst>
            </p:cNvPr>
            <p:cNvSpPr>
              <a:spLocks noChangeShapeType="1"/>
            </p:cNvSpPr>
            <p:nvPr/>
          </p:nvSpPr>
          <p:spPr bwMode="auto">
            <a:xfrm flipH="1">
              <a:off x="3696" y="2832"/>
              <a:ext cx="288" cy="24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6" name="Line 62">
              <a:extLst>
                <a:ext uri="{FF2B5EF4-FFF2-40B4-BE49-F238E27FC236}">
                  <a16:creationId xmlns:a16="http://schemas.microsoft.com/office/drawing/2014/main" id="{E18B866A-0080-324C-968C-475F65F7C01A}"/>
                </a:ext>
              </a:extLst>
            </p:cNvPr>
            <p:cNvSpPr>
              <a:spLocks noChangeShapeType="1"/>
            </p:cNvSpPr>
            <p:nvPr/>
          </p:nvSpPr>
          <p:spPr bwMode="auto">
            <a:xfrm>
              <a:off x="4224" y="2784"/>
              <a:ext cx="240" cy="28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9" name="Text Box 65">
              <a:extLst>
                <a:ext uri="{FF2B5EF4-FFF2-40B4-BE49-F238E27FC236}">
                  <a16:creationId xmlns:a16="http://schemas.microsoft.com/office/drawing/2014/main" id="{A1A74E9C-9D61-E149-BA72-A3490A55F21E}"/>
                </a:ext>
              </a:extLst>
            </p:cNvPr>
            <p:cNvSpPr txBox="1">
              <a:spLocks noChangeArrowheads="1"/>
            </p:cNvSpPr>
            <p:nvPr/>
          </p:nvSpPr>
          <p:spPr bwMode="auto">
            <a:xfrm>
              <a:off x="3648" y="2745"/>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11</a:t>
              </a:r>
              <a:endParaRPr lang="en-US" altLang="en-US" sz="2000">
                <a:latin typeface="Verdana" panose="020B0604030504040204" pitchFamily="34" charset="0"/>
              </a:endParaRPr>
            </a:p>
          </p:txBody>
        </p:sp>
        <p:sp>
          <p:nvSpPr>
            <p:cNvPr id="11332" name="Text Box 68">
              <a:extLst>
                <a:ext uri="{FF2B5EF4-FFF2-40B4-BE49-F238E27FC236}">
                  <a16:creationId xmlns:a16="http://schemas.microsoft.com/office/drawing/2014/main" id="{2D63BA31-6F6C-574E-BB52-78036A7078DA}"/>
                </a:ext>
              </a:extLst>
            </p:cNvPr>
            <p:cNvSpPr txBox="1">
              <a:spLocks noChangeArrowheads="1"/>
            </p:cNvSpPr>
            <p:nvPr/>
          </p:nvSpPr>
          <p:spPr bwMode="auto">
            <a:xfrm>
              <a:off x="3504" y="345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18</a:t>
              </a:r>
              <a:endParaRPr lang="en-US" altLang="en-US" sz="2000">
                <a:latin typeface="Verdana" panose="020B0604030504040204" pitchFamily="34" charset="0"/>
              </a:endParaRPr>
            </a:p>
          </p:txBody>
        </p:sp>
        <p:sp>
          <p:nvSpPr>
            <p:cNvPr id="11334" name="Text Box 70">
              <a:extLst>
                <a:ext uri="{FF2B5EF4-FFF2-40B4-BE49-F238E27FC236}">
                  <a16:creationId xmlns:a16="http://schemas.microsoft.com/office/drawing/2014/main" id="{3446815D-F3D8-4A46-ADEC-9B8A75D713E9}"/>
                </a:ext>
              </a:extLst>
            </p:cNvPr>
            <p:cNvSpPr txBox="1">
              <a:spLocks noChangeArrowheads="1"/>
            </p:cNvSpPr>
            <p:nvPr/>
          </p:nvSpPr>
          <p:spPr bwMode="auto">
            <a:xfrm>
              <a:off x="4272" y="273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6</a:t>
              </a:r>
              <a:endParaRPr lang="en-US" altLang="en-US" sz="2000">
                <a:latin typeface="Verdana" panose="020B0604030504040204" pitchFamily="34" charset="0"/>
              </a:endParaRPr>
            </a:p>
          </p:txBody>
        </p:sp>
        <p:sp>
          <p:nvSpPr>
            <p:cNvPr id="11335" name="Text Box 71">
              <a:extLst>
                <a:ext uri="{FF2B5EF4-FFF2-40B4-BE49-F238E27FC236}">
                  <a16:creationId xmlns:a16="http://schemas.microsoft.com/office/drawing/2014/main" id="{1E519F6F-AC19-CF46-99CF-B29EC3BF7204}"/>
                </a:ext>
              </a:extLst>
            </p:cNvPr>
            <p:cNvSpPr txBox="1">
              <a:spLocks noChangeArrowheads="1"/>
            </p:cNvSpPr>
            <p:nvPr/>
          </p:nvSpPr>
          <p:spPr bwMode="auto">
            <a:xfrm>
              <a:off x="3936" y="297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Verdana" panose="020B0604030504040204" pitchFamily="34" charset="0"/>
                </a:rPr>
                <a:t>5</a:t>
              </a:r>
              <a:endParaRPr lang="en-US" altLang="en-US" sz="2000">
                <a:latin typeface="Verdana" panose="020B0604030504040204" pitchFamily="34" charset="0"/>
              </a:endParaRPr>
            </a:p>
          </p:txBody>
        </p:sp>
        <p:sp>
          <p:nvSpPr>
            <p:cNvPr id="11337" name="Rectangle 73">
              <a:extLst>
                <a:ext uri="{FF2B5EF4-FFF2-40B4-BE49-F238E27FC236}">
                  <a16:creationId xmlns:a16="http://schemas.microsoft.com/office/drawing/2014/main" id="{8F3F80AE-5DA6-4A4A-AB61-ECEF8E80D235}"/>
                </a:ext>
              </a:extLst>
            </p:cNvPr>
            <p:cNvSpPr>
              <a:spLocks noChangeArrowheads="1"/>
            </p:cNvSpPr>
            <p:nvPr/>
          </p:nvSpPr>
          <p:spPr bwMode="auto">
            <a:xfrm>
              <a:off x="2798" y="3782"/>
              <a:ext cx="20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Times New Roman" panose="02020603050405020304" pitchFamily="18" charset="0"/>
                </a:rPr>
                <a:t>A minimum-cost spanning tree</a:t>
              </a:r>
            </a:p>
          </p:txBody>
        </p:sp>
      </p:grpSp>
    </p:spTree>
    <p:extLst>
      <p:ext uri="{BB962C8B-B14F-4D97-AF65-F5344CB8AC3E}">
        <p14:creationId xmlns:p14="http://schemas.microsoft.com/office/powerpoint/2010/main" val="1647662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338"/>
                                        </p:tgtEl>
                                        <p:attrNameLst>
                                          <p:attrName>style.visibility</p:attrName>
                                        </p:attrNameLst>
                                      </p:cBhvr>
                                      <p:to>
                                        <p:strVal val="visible"/>
                                      </p:to>
                                    </p:set>
                                    <p:animEffect transition="in" filter="dissolve">
                                      <p:cBhvr>
                                        <p:cTn id="7" dur="500"/>
                                        <p:tgtEl>
                                          <p:spTgt spid="11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339"/>
                                        </p:tgtEl>
                                        <p:attrNameLst>
                                          <p:attrName>style.visibility</p:attrName>
                                        </p:attrNameLst>
                                      </p:cBhvr>
                                      <p:to>
                                        <p:strVal val="visible"/>
                                      </p:to>
                                    </p:set>
                                    <p:animEffect transition="in" filter="dissolve">
                                      <p:cBhvr>
                                        <p:cTn id="12" dur="500"/>
                                        <p:tgtEl>
                                          <p:spTgt spid="11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64"/>
            <a:ext cx="10515600" cy="822255"/>
          </a:xfrm>
        </p:spPr>
        <p:txBody>
          <a:bodyPr>
            <a:normAutofit/>
          </a:bodyPr>
          <a:lstStyle/>
          <a:p>
            <a:r>
              <a:rPr lang="en-US" dirty="0"/>
              <a:t>MST Problem</a:t>
            </a:r>
          </a:p>
        </p:txBody>
      </p:sp>
      <p:sp>
        <p:nvSpPr>
          <p:cNvPr id="3" name="Content Placeholder 2"/>
          <p:cNvSpPr>
            <a:spLocks noGrp="1"/>
          </p:cNvSpPr>
          <p:nvPr>
            <p:ph idx="1"/>
          </p:nvPr>
        </p:nvSpPr>
        <p:spPr>
          <a:xfrm>
            <a:off x="838200" y="1544271"/>
            <a:ext cx="10515600" cy="4351338"/>
          </a:xfrm>
        </p:spPr>
        <p:txBody>
          <a:bodyPr>
            <a:normAutofit lnSpcReduction="10000"/>
          </a:bodyPr>
          <a:lstStyle/>
          <a:p>
            <a:r>
              <a:rPr lang="en-US" dirty="0"/>
              <a:t>What do we need? A set of edges such that:</a:t>
            </a:r>
          </a:p>
          <a:p>
            <a:pPr lvl="1"/>
            <a:r>
              <a:rPr lang="en-US" dirty="0"/>
              <a:t>Every vertex touches at least one of the edges. (the edges </a:t>
            </a:r>
            <a:r>
              <a:rPr lang="en-US" b="1" dirty="0"/>
              <a:t>span</a:t>
            </a:r>
            <a:r>
              <a:rPr lang="en-US" dirty="0"/>
              <a:t> the graph)</a:t>
            </a:r>
          </a:p>
          <a:p>
            <a:pPr lvl="1"/>
            <a:r>
              <a:rPr lang="en-US" dirty="0"/>
              <a:t>The graph on just those edges is </a:t>
            </a:r>
            <a:r>
              <a:rPr lang="en-US" b="1" dirty="0"/>
              <a:t>connected</a:t>
            </a:r>
            <a:r>
              <a:rPr lang="en-US" dirty="0"/>
              <a:t>.</a:t>
            </a:r>
          </a:p>
          <a:p>
            <a:pPr lvl="1"/>
            <a:r>
              <a:rPr lang="en-US" dirty="0"/>
              <a:t>The minimum weight set of edges that meet those conditions.</a:t>
            </a:r>
          </a:p>
          <a:p>
            <a:r>
              <a:rPr lang="en-US" dirty="0"/>
              <a:t>Our goal is a tree!</a:t>
            </a:r>
          </a:p>
          <a:p>
            <a:endParaRPr lang="en-US" dirty="0"/>
          </a:p>
          <a:p>
            <a:endParaRPr lang="en-US" dirty="0"/>
          </a:p>
          <a:p>
            <a:endParaRPr lang="en-US" dirty="0"/>
          </a:p>
          <a:p>
            <a:endParaRPr lang="en-US" dirty="0"/>
          </a:p>
          <a:p>
            <a:r>
              <a:rPr lang="en-US" dirty="0"/>
              <a:t>We’ll go through two different algorithms for this problem.</a:t>
            </a:r>
          </a:p>
          <a:p>
            <a:endParaRPr lang="en-US" dirty="0"/>
          </a:p>
        </p:txBody>
      </p:sp>
      <p:sp>
        <p:nvSpPr>
          <p:cNvPr id="6" name="Rectangle 5"/>
          <p:cNvSpPr/>
          <p:nvPr/>
        </p:nvSpPr>
        <p:spPr>
          <a:xfrm>
            <a:off x="1006100" y="3546247"/>
            <a:ext cx="6111311" cy="1843018"/>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sz="2000" b="1" dirty="0"/>
              <a:t>Given</a:t>
            </a:r>
            <a:r>
              <a:rPr lang="en-US" sz="2000" dirty="0"/>
              <a:t>: an undirected, weighted graph G</a:t>
            </a:r>
          </a:p>
          <a:p>
            <a:r>
              <a:rPr lang="en-US" sz="2000" b="1" dirty="0"/>
              <a:t>Find</a:t>
            </a:r>
            <a:r>
              <a:rPr lang="en-US" sz="2000" dirty="0"/>
              <a:t>: A minimum-weight set of edges such that you can get from any vertex of G to any other on only those edges.</a:t>
            </a:r>
          </a:p>
        </p:txBody>
      </p:sp>
      <p:sp>
        <p:nvSpPr>
          <p:cNvPr id="7" name="Rectangle 6"/>
          <p:cNvSpPr/>
          <p:nvPr/>
        </p:nvSpPr>
        <p:spPr>
          <a:xfrm>
            <a:off x="1006100" y="3546248"/>
            <a:ext cx="6101786"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Minimum Spanning Tree Problem</a:t>
            </a:r>
          </a:p>
        </p:txBody>
      </p:sp>
    </p:spTree>
    <p:extLst>
      <p:ext uri="{BB962C8B-B14F-4D97-AF65-F5344CB8AC3E}">
        <p14:creationId xmlns:p14="http://schemas.microsoft.com/office/powerpoint/2010/main" val="426776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8F85853A-FE71-0041-8257-339F858FBD53}"/>
              </a:ext>
            </a:extLst>
          </p:cNvPr>
          <p:cNvSpPr>
            <a:spLocks noGrp="1" noChangeArrowheads="1"/>
          </p:cNvSpPr>
          <p:nvPr>
            <p:ph type="title"/>
          </p:nvPr>
        </p:nvSpPr>
        <p:spPr>
          <a:xfrm>
            <a:off x="838200" y="116932"/>
            <a:ext cx="10515600" cy="738190"/>
          </a:xfrm>
        </p:spPr>
        <p:txBody>
          <a:bodyPr/>
          <a:lstStyle/>
          <a:p>
            <a:r>
              <a:rPr lang="en-US" altLang="en-US" dirty="0"/>
              <a:t>Finding spanning trees</a:t>
            </a:r>
          </a:p>
        </p:txBody>
      </p:sp>
      <p:sp>
        <p:nvSpPr>
          <p:cNvPr id="46083" name="Rectangle 3">
            <a:extLst>
              <a:ext uri="{FF2B5EF4-FFF2-40B4-BE49-F238E27FC236}">
                <a16:creationId xmlns:a16="http://schemas.microsoft.com/office/drawing/2014/main" id="{7F977EC9-2D1E-7747-9115-40505D5ADEB7}"/>
              </a:ext>
            </a:extLst>
          </p:cNvPr>
          <p:cNvSpPr>
            <a:spLocks noGrp="1" noChangeArrowheads="1"/>
          </p:cNvSpPr>
          <p:nvPr>
            <p:ph type="body" idx="1"/>
          </p:nvPr>
        </p:nvSpPr>
        <p:spPr>
          <a:xfrm>
            <a:off x="1905000" y="1371601"/>
            <a:ext cx="8382000" cy="4760913"/>
          </a:xfrm>
        </p:spPr>
        <p:txBody>
          <a:bodyPr/>
          <a:lstStyle/>
          <a:p>
            <a:r>
              <a:rPr lang="en-US" altLang="en-US" sz="2400"/>
              <a:t>There are two basic algorithms for finding minimum-cost spanning trees, and both are greedy algorithms</a:t>
            </a:r>
            <a:br>
              <a:rPr lang="en-US" altLang="en-US" sz="2400"/>
            </a:br>
            <a:endParaRPr lang="en-US" altLang="en-US" sz="2400"/>
          </a:p>
          <a:p>
            <a:r>
              <a:rPr lang="en-US" altLang="en-US" sz="2400" b="1"/>
              <a:t>Kruskal’s algorithm: </a:t>
            </a:r>
            <a:r>
              <a:rPr lang="en-US" altLang="en-US" sz="2400"/>
              <a:t>Start with </a:t>
            </a:r>
            <a:r>
              <a:rPr lang="en-US" altLang="en-US" sz="2400" i="1"/>
              <a:t>no</a:t>
            </a:r>
            <a:r>
              <a:rPr lang="en-US" altLang="en-US" sz="2400"/>
              <a:t> nodes or edges in the spanning tree, and repeatedly add the cheapest edge that does not create a cycle</a:t>
            </a:r>
          </a:p>
          <a:p>
            <a:pPr lvl="1"/>
            <a:r>
              <a:rPr lang="en-US" altLang="en-US" sz="2000"/>
              <a:t>Here, we consider the spanning tree to consist of edges only</a:t>
            </a:r>
            <a:br>
              <a:rPr lang="en-US" altLang="en-US" sz="2000"/>
            </a:br>
            <a:endParaRPr lang="en-US" altLang="en-US" sz="2000"/>
          </a:p>
          <a:p>
            <a:r>
              <a:rPr lang="en-US" altLang="en-US" sz="2400" b="1"/>
              <a:t>Prim’s algorithm: </a:t>
            </a:r>
            <a:r>
              <a:rPr lang="en-US" altLang="en-US" sz="2400"/>
              <a:t>Start with any </a:t>
            </a:r>
            <a:r>
              <a:rPr lang="en-US" altLang="en-US" sz="2400" i="1"/>
              <a:t>one node</a:t>
            </a:r>
            <a:r>
              <a:rPr lang="en-US" altLang="en-US" sz="2400"/>
              <a:t> in the spanning tree, and repeatedly add the cheapest edge, and the node it leads to, for which the node is not already in the spanning tree.</a:t>
            </a:r>
          </a:p>
          <a:p>
            <a:pPr lvl="1"/>
            <a:r>
              <a:rPr lang="en-US" altLang="en-US" sz="2000"/>
              <a:t>Here, we consider the spanning tree to consist of both nodes and edges</a:t>
            </a:r>
          </a:p>
        </p:txBody>
      </p:sp>
    </p:spTree>
    <p:extLst>
      <p:ext uri="{BB962C8B-B14F-4D97-AF65-F5344CB8AC3E}">
        <p14:creationId xmlns:p14="http://schemas.microsoft.com/office/powerpoint/2010/main" val="409631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807183"/>
          </a:xfrm>
        </p:spPr>
        <p:txBody>
          <a:bodyPr/>
          <a:lstStyle/>
          <a:p>
            <a:r>
              <a:rPr lang="en-US" dirty="0"/>
              <a:t>Kruskal’s Algorithm</a:t>
            </a:r>
          </a:p>
        </p:txBody>
      </p:sp>
      <p:sp>
        <p:nvSpPr>
          <p:cNvPr id="7" name="TextBox 6"/>
          <p:cNvSpPr txBox="1"/>
          <p:nvPr/>
        </p:nvSpPr>
        <p:spPr>
          <a:xfrm>
            <a:off x="838200" y="1838923"/>
            <a:ext cx="9419492" cy="3262432"/>
          </a:xfrm>
          <a:prstGeom prst="rect">
            <a:avLst/>
          </a:prstGeom>
          <a:noFill/>
        </p:spPr>
        <p:txBody>
          <a:bodyPr wrap="square" rtlCol="0">
            <a:spAutoFit/>
          </a:bodyPr>
          <a:lstStyle/>
          <a:p>
            <a:pPr>
              <a:spcBef>
                <a:spcPts val="200"/>
              </a:spcBef>
            </a:pPr>
            <a:r>
              <a:rPr lang="en-US" sz="2800" dirty="0"/>
              <a:t>Three Steps:</a:t>
            </a:r>
          </a:p>
          <a:p>
            <a:pPr>
              <a:spcBef>
                <a:spcPts val="200"/>
              </a:spcBef>
            </a:pPr>
            <a:endParaRPr lang="en-US" sz="2800" dirty="0"/>
          </a:p>
          <a:p>
            <a:pPr marL="342900" indent="-342900">
              <a:spcBef>
                <a:spcPts val="200"/>
              </a:spcBef>
              <a:buAutoNum type="arabicPeriod"/>
            </a:pPr>
            <a:r>
              <a:rPr lang="en-US" sz="2800" dirty="0"/>
              <a:t>List the edges in order of size</a:t>
            </a:r>
          </a:p>
          <a:p>
            <a:pPr marL="342900" indent="-342900">
              <a:spcBef>
                <a:spcPts val="200"/>
              </a:spcBef>
              <a:buAutoNum type="arabicPeriod"/>
            </a:pPr>
            <a:endParaRPr lang="en-US" sz="2800" dirty="0"/>
          </a:p>
          <a:p>
            <a:pPr marL="342900" indent="-342900">
              <a:spcBef>
                <a:spcPts val="200"/>
              </a:spcBef>
              <a:buAutoNum type="arabicPeriod"/>
            </a:pPr>
            <a:r>
              <a:rPr lang="en-US" sz="2800" dirty="0"/>
              <a:t>Select the next shortest edge that does not create a cycle</a:t>
            </a:r>
          </a:p>
          <a:p>
            <a:pPr marL="342900" indent="-342900">
              <a:spcBef>
                <a:spcPts val="200"/>
              </a:spcBef>
              <a:buAutoNum type="arabicPeriod"/>
            </a:pPr>
            <a:endParaRPr lang="en-US" sz="2800" dirty="0"/>
          </a:p>
          <a:p>
            <a:pPr marL="342900" indent="-342900">
              <a:spcBef>
                <a:spcPts val="200"/>
              </a:spcBef>
              <a:buAutoNum type="arabicPeriod"/>
            </a:pPr>
            <a:r>
              <a:rPr lang="en-US" sz="2800" dirty="0"/>
              <a:t>Stop when there are no unvisited edges</a:t>
            </a:r>
          </a:p>
        </p:txBody>
      </p:sp>
    </p:spTree>
    <p:extLst>
      <p:ext uri="{BB962C8B-B14F-4D97-AF65-F5344CB8AC3E}">
        <p14:creationId xmlns:p14="http://schemas.microsoft.com/office/powerpoint/2010/main" val="15667063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35691</TotalTime>
  <Words>3949</Words>
  <Application>Microsoft Macintosh PowerPoint</Application>
  <PresentationFormat>Widescreen</PresentationFormat>
  <Paragraphs>1108</Paragraphs>
  <Slides>58</Slides>
  <Notes>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58</vt:i4>
      </vt:variant>
    </vt:vector>
  </HeadingPairs>
  <TitlesOfParts>
    <vt:vector size="71" baseType="lpstr">
      <vt:lpstr>Arial</vt:lpstr>
      <vt:lpstr>Book Antiqua</vt:lpstr>
      <vt:lpstr>Calibri</vt:lpstr>
      <vt:lpstr>Calibri Light</vt:lpstr>
      <vt:lpstr>Century Gothic</vt:lpstr>
      <vt:lpstr>Courier New</vt:lpstr>
      <vt:lpstr>Monotype Sorts</vt:lpstr>
      <vt:lpstr>Tahoma</vt:lpstr>
      <vt:lpstr>Times New Roman</vt:lpstr>
      <vt:lpstr>Verdana</vt:lpstr>
      <vt:lpstr>Wingdings</vt:lpstr>
      <vt:lpstr>1_Office Theme</vt:lpstr>
      <vt:lpstr>Custom Design</vt:lpstr>
      <vt:lpstr>Kruskal’s Minimum Spanning Tree Algorithm </vt:lpstr>
      <vt:lpstr>Spanning trees</vt:lpstr>
      <vt:lpstr>Finding a spanning tree</vt:lpstr>
      <vt:lpstr>Minimizing costs</vt:lpstr>
      <vt:lpstr>Minimum Spanning Trees</vt:lpstr>
      <vt:lpstr>Minimum-cost spanning trees</vt:lpstr>
      <vt:lpstr>MST Problem</vt:lpstr>
      <vt:lpstr>Finding spanning trees</vt:lpstr>
      <vt:lpstr>Kruskal’s Algorithm</vt:lpstr>
      <vt:lpstr>Example</vt:lpstr>
      <vt:lpstr>Example</vt:lpstr>
      <vt:lpstr>Example</vt:lpstr>
      <vt:lpstr>Example</vt:lpstr>
      <vt:lpstr>Example</vt:lpstr>
      <vt:lpstr>Example</vt:lpstr>
      <vt:lpstr>Example</vt:lpstr>
      <vt:lpstr>Example</vt:lpstr>
      <vt:lpstr>Example</vt:lpstr>
      <vt:lpstr>Example</vt:lpstr>
      <vt:lpstr>Example</vt:lpstr>
      <vt:lpstr>Together</vt:lpstr>
      <vt:lpstr>Kruskal’s Algorithm</vt:lpstr>
      <vt:lpstr>Kruskal’s Algorithm Improvement</vt:lpstr>
      <vt:lpstr>Example</vt:lpstr>
      <vt:lpstr>Example</vt:lpstr>
      <vt:lpstr>Example</vt:lpstr>
      <vt:lpstr>Example</vt:lpstr>
      <vt:lpstr>Example</vt:lpstr>
      <vt:lpstr>Example</vt:lpstr>
      <vt:lpstr>Example</vt:lpstr>
      <vt:lpstr>Example</vt:lpstr>
      <vt:lpstr>Kruskal's Algorithm Implementation</vt:lpstr>
      <vt:lpstr>Disjoint-set Data Structure</vt:lpstr>
      <vt:lpstr>Disjoint-set Data Structure</vt:lpstr>
      <vt:lpstr>Operations: Union</vt:lpstr>
      <vt:lpstr>Operations: Find</vt:lpstr>
      <vt:lpstr>Operations: Find</vt:lpstr>
      <vt:lpstr>Disjoint Sets with Linked Lists</vt:lpstr>
      <vt:lpstr>Linked-List Implementation</vt:lpstr>
      <vt:lpstr>Linked-lists for two sets</vt:lpstr>
      <vt:lpstr>UNION Implementation</vt:lpstr>
      <vt:lpstr>Disjoint Sets with Trees</vt:lpstr>
      <vt:lpstr>Root-directed Tree for Disjoint 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Path Compression</vt:lpstr>
      <vt:lpstr>PowerPoint Presentation</vt:lpstr>
      <vt:lpstr>Find Operation</vt:lpstr>
      <vt:lpstr>Array-based Tree Representation</vt:lpstr>
      <vt:lpstr>Simple Implementation</vt:lpstr>
      <vt:lpstr>PowerPoint Presentation</vt:lpstr>
      <vt:lpstr>Kruskal's Algorithm (Revisited)</vt:lpstr>
      <vt:lpstr>Kruskal’s Algorithm Complexity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Preemtion</dc:title>
  <dc:creator>Md_ Rahman</dc:creator>
  <cp:lastModifiedBy>Microsoft Office User</cp:lastModifiedBy>
  <cp:revision>2313</cp:revision>
  <dcterms:created xsi:type="dcterms:W3CDTF">2018-02-18T09:06:46Z</dcterms:created>
  <dcterms:modified xsi:type="dcterms:W3CDTF">2022-08-21T19:54:42Z</dcterms:modified>
</cp:coreProperties>
</file>